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1" r:id="rId4"/>
    <p:sldMasterId id="2147484330" r:id="rId5"/>
    <p:sldMasterId id="2147484345" r:id="rId6"/>
    <p:sldMasterId id="2147484364" r:id="rId7"/>
    <p:sldMasterId id="2147484379" r:id="rId8"/>
    <p:sldMasterId id="2147484397" r:id="rId9"/>
    <p:sldMasterId id="2147484411" r:id="rId10"/>
  </p:sldMasterIdLst>
  <p:notesMasterIdLst>
    <p:notesMasterId r:id="rId74"/>
  </p:notesMasterIdLst>
  <p:handoutMasterIdLst>
    <p:handoutMasterId r:id="rId75"/>
  </p:handoutMasterIdLst>
  <p:sldIdLst>
    <p:sldId id="1117" r:id="rId11"/>
    <p:sldId id="1118" r:id="rId12"/>
    <p:sldId id="1120" r:id="rId13"/>
    <p:sldId id="1121" r:id="rId14"/>
    <p:sldId id="1122" r:id="rId15"/>
    <p:sldId id="1123" r:id="rId16"/>
    <p:sldId id="1124" r:id="rId17"/>
    <p:sldId id="1125" r:id="rId18"/>
    <p:sldId id="1126" r:id="rId19"/>
    <p:sldId id="1127" r:id="rId20"/>
    <p:sldId id="1128" r:id="rId21"/>
    <p:sldId id="1129" r:id="rId22"/>
    <p:sldId id="1130" r:id="rId23"/>
    <p:sldId id="1131" r:id="rId24"/>
    <p:sldId id="1132" r:id="rId25"/>
    <p:sldId id="1133" r:id="rId26"/>
    <p:sldId id="1134" r:id="rId27"/>
    <p:sldId id="1135" r:id="rId28"/>
    <p:sldId id="1136" r:id="rId29"/>
    <p:sldId id="1137" r:id="rId30"/>
    <p:sldId id="1138" r:id="rId31"/>
    <p:sldId id="1139" r:id="rId32"/>
    <p:sldId id="1140" r:id="rId33"/>
    <p:sldId id="1141" r:id="rId34"/>
    <p:sldId id="1142" r:id="rId35"/>
    <p:sldId id="1143" r:id="rId36"/>
    <p:sldId id="1144" r:id="rId37"/>
    <p:sldId id="1145" r:id="rId38"/>
    <p:sldId id="1146" r:id="rId39"/>
    <p:sldId id="1147" r:id="rId40"/>
    <p:sldId id="1148" r:id="rId41"/>
    <p:sldId id="1149" r:id="rId42"/>
    <p:sldId id="1150" r:id="rId43"/>
    <p:sldId id="1151" r:id="rId44"/>
    <p:sldId id="1152" r:id="rId45"/>
    <p:sldId id="1153" r:id="rId46"/>
    <p:sldId id="1154" r:id="rId47"/>
    <p:sldId id="1155" r:id="rId48"/>
    <p:sldId id="1156" r:id="rId49"/>
    <p:sldId id="1157" r:id="rId50"/>
    <p:sldId id="1158" r:id="rId51"/>
    <p:sldId id="1159" r:id="rId52"/>
    <p:sldId id="1167" r:id="rId53"/>
    <p:sldId id="1168" r:id="rId54"/>
    <p:sldId id="1169" r:id="rId55"/>
    <p:sldId id="1170" r:id="rId56"/>
    <p:sldId id="1171" r:id="rId57"/>
    <p:sldId id="1172" r:id="rId58"/>
    <p:sldId id="1173" r:id="rId59"/>
    <p:sldId id="1174" r:id="rId60"/>
    <p:sldId id="1175" r:id="rId61"/>
    <p:sldId id="1176" r:id="rId62"/>
    <p:sldId id="1177" r:id="rId63"/>
    <p:sldId id="1178" r:id="rId64"/>
    <p:sldId id="1179" r:id="rId65"/>
    <p:sldId id="1180" r:id="rId66"/>
    <p:sldId id="1181" r:id="rId67"/>
    <p:sldId id="1182" r:id="rId68"/>
    <p:sldId id="1187" r:id="rId69"/>
    <p:sldId id="1183" r:id="rId70"/>
    <p:sldId id="1184" r:id="rId71"/>
    <p:sldId id="1185" r:id="rId72"/>
    <p:sldId id="1186" r:id="rId73"/>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60AC486-1BAF-498A-9A57-7A5A1B7BADB5}">
          <p14:sldIdLst>
            <p14:sldId id="1117"/>
            <p14:sldId id="1118"/>
            <p14:sldId id="1120"/>
          </p14:sldIdLst>
        </p14:section>
        <p14:section name="The Problem with Textures" id="{D88B19E0-7F40-4EB1-BF25-B9D8E02B1AB4}">
          <p14:sldIdLst>
            <p14:sldId id="1121"/>
            <p14:sldId id="1122"/>
            <p14:sldId id="1123"/>
            <p14:sldId id="1124"/>
            <p14:sldId id="1125"/>
          </p14:sldIdLst>
        </p14:section>
        <p14:section name="Existing Solutions" id="{1A7AB212-3733-41B4-A703-33B11FBD746C}">
          <p14:sldIdLst>
            <p14:sldId id="1126"/>
            <p14:sldId id="1127"/>
            <p14:sldId id="1128"/>
            <p14:sldId id="1129"/>
            <p14:sldId id="1130"/>
            <p14:sldId id="1131"/>
            <p14:sldId id="1132"/>
            <p14:sldId id="1133"/>
          </p14:sldIdLst>
        </p14:section>
        <p14:section name="Hardware Tiling" id="{352EC596-0616-4C35-9D4E-893A341B932B}">
          <p14:sldIdLst>
            <p14:sldId id="1134"/>
            <p14:sldId id="1135"/>
            <p14:sldId id="1136"/>
            <p14:sldId id="1137"/>
          </p14:sldIdLst>
        </p14:section>
        <p14:section name="API Details" id="{A37FDE7B-35D9-4DD7-8C81-B8FDF6211076}">
          <p14:sldIdLst>
            <p14:sldId id="1138"/>
            <p14:sldId id="1139"/>
            <p14:sldId id="1140"/>
            <p14:sldId id="1141"/>
            <p14:sldId id="1142"/>
            <p14:sldId id="1143"/>
            <p14:sldId id="1144"/>
            <p14:sldId id="1145"/>
            <p14:sldId id="1146"/>
            <p14:sldId id="1147"/>
            <p14:sldId id="1148"/>
          </p14:sldIdLst>
        </p14:section>
        <p14:section name="Demo" id="{18FE2DD6-AB0C-47AA-A3DB-E71BE67F0273}">
          <p14:sldIdLst>
            <p14:sldId id="1149"/>
            <p14:sldId id="1150"/>
            <p14:sldId id="1151"/>
            <p14:sldId id="1152"/>
          </p14:sldIdLst>
        </p14:section>
        <p14:section name="Scenarios and Examples" id="{719057E1-038C-4C93-96BA-3CF47C982062}">
          <p14:sldIdLst>
            <p14:sldId id="1153"/>
            <p14:sldId id="1154"/>
            <p14:sldId id="1155"/>
            <p14:sldId id="1156"/>
            <p14:sldId id="1157"/>
            <p14:sldId id="1158"/>
            <p14:sldId id="1159"/>
          </p14:sldIdLst>
        </p14:section>
        <p14:section name="Graphine" id="{1FCC31EA-8497-46CB-A7DB-F21414D85D59}">
          <p14:sldIdLst>
            <p14:sldId id="1167"/>
            <p14:sldId id="1168"/>
            <p14:sldId id="1169"/>
            <p14:sldId id="1170"/>
            <p14:sldId id="1171"/>
            <p14:sldId id="1172"/>
            <p14:sldId id="1173"/>
            <p14:sldId id="1174"/>
            <p14:sldId id="1175"/>
            <p14:sldId id="1176"/>
            <p14:sldId id="1177"/>
            <p14:sldId id="1178"/>
            <p14:sldId id="1179"/>
            <p14:sldId id="1180"/>
          </p14:sldIdLst>
        </p14:section>
        <p14:section name="Conclusion" id="{67E29AFD-28BD-4488-9C07-AE035B83347C}">
          <p14:sldIdLst>
            <p14:sldId id="1181"/>
            <p14:sldId id="1182"/>
            <p14:sldId id="1187"/>
            <p14:sldId id="1183"/>
          </p14:sldIdLst>
        </p14:section>
        <p14:section name="Appendix" id="{C4539FE4-3E58-4B03-B531-32E413E169ED}">
          <p14:sldIdLst>
            <p14:sldId id="1184"/>
            <p14:sldId id="1185"/>
            <p14:sldId id="1186"/>
          </p14:sldIdLst>
        </p14:section>
      </p14:sectionLst>
    </p:ex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4392">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BCF2"/>
    <a:srgbClr val="FFFFFF"/>
    <a:srgbClr val="000000"/>
    <a:srgbClr val="969696"/>
    <a:srgbClr val="002050"/>
    <a:srgbClr val="442359"/>
    <a:srgbClr val="333333"/>
    <a:srgbClr val="00FF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22" autoAdjust="0"/>
    <p:restoredTop sz="90110" autoAdjust="0"/>
  </p:normalViewPr>
  <p:slideViewPr>
    <p:cSldViewPr>
      <p:cViewPr varScale="1">
        <p:scale>
          <a:sx n="234" d="100"/>
          <a:sy n="234" d="100"/>
        </p:scale>
        <p:origin x="1248" y="186"/>
      </p:cViewPr>
      <p:guideLst>
        <p:guide orient="horz" pos="188"/>
        <p:guide orient="horz" pos="763"/>
        <p:guide orient="horz" pos="1339"/>
        <p:guide orient="horz" pos="2491"/>
        <p:guide orient="horz" pos="4218"/>
        <p:guide orient="horz" pos="3643"/>
        <p:guide orient="horz" pos="3067"/>
        <p:guide orient="horz" pos="1915"/>
        <p:guide orient="horz" pos="4392"/>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p:scale>
        <a:sx n="20" d="100"/>
        <a:sy n="20" d="100"/>
      </p:scale>
      <p:origin x="0" y="0"/>
    </p:cViewPr>
  </p:sorterViewPr>
  <p:notesViewPr>
    <p:cSldViewPr showGuides="1">
      <p:cViewPr varScale="1">
        <p:scale>
          <a:sx n="95" d="100"/>
          <a:sy n="95" d="100"/>
        </p:scale>
        <p:origin x="-358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sandy\AppData\Local\Microsoft\Windows\Temporary%20Internet%20Files\Content.Outlook\IQSOLT94\TiledResourc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00" b="0" i="0" u="none" strike="noStrike" kern="1200" spc="0" baseline="0">
                <a:gradFill>
                  <a:gsLst>
                    <a:gs pos="0">
                      <a:schemeClr val="tx1"/>
                    </a:gs>
                    <a:gs pos="100000">
                      <a:schemeClr val="tx1"/>
                    </a:gs>
                  </a:gsLst>
                  <a:lin ang="5400000" scaled="0"/>
                </a:gradFill>
                <a:latin typeface="+mn-lt"/>
                <a:ea typeface="+mn-ea"/>
                <a:cs typeface="+mn-cs"/>
              </a:defRPr>
            </a:pPr>
            <a:r>
              <a:rPr lang="en-US" sz="1800" dirty="0">
                <a:gradFill>
                  <a:gsLst>
                    <a:gs pos="0">
                      <a:schemeClr val="tx1"/>
                    </a:gs>
                    <a:gs pos="100000">
                      <a:schemeClr val="tx1"/>
                    </a:gs>
                  </a:gsLst>
                  <a:lin ang="5400000" scaled="0"/>
                </a:gradFill>
              </a:rPr>
              <a:t>Software tiling border</a:t>
            </a:r>
            <a:r>
              <a:rPr lang="en-US" sz="1800" baseline="0" dirty="0">
                <a:gradFill>
                  <a:gsLst>
                    <a:gs pos="0">
                      <a:schemeClr val="tx1"/>
                    </a:gs>
                    <a:gs pos="100000">
                      <a:schemeClr val="tx1"/>
                    </a:gs>
                  </a:gsLst>
                  <a:lin ang="5400000" scaled="0"/>
                </a:gradFill>
              </a:rPr>
              <a:t> overhead</a:t>
            </a:r>
          </a:p>
        </c:rich>
      </c:tx>
      <c:overlay val="0"/>
      <c:spPr>
        <a:noFill/>
        <a:ln>
          <a:noFill/>
        </a:ln>
        <a:effectLst/>
      </c:spPr>
      <c:txPr>
        <a:bodyPr rot="0" spcFirstLastPara="1" vertOverflow="ellipsis" vert="horz" wrap="square" anchor="ctr" anchorCtr="1"/>
        <a:lstStyle/>
        <a:p>
          <a:pPr>
            <a:defRPr sz="1800" b="0" i="0" u="none" strike="noStrike" kern="1200" spc="0" baseline="0">
              <a:gradFill>
                <a:gsLst>
                  <a:gs pos="0">
                    <a:schemeClr val="tx1"/>
                  </a:gs>
                  <a:gs pos="100000">
                    <a:schemeClr val="tx1"/>
                  </a:gs>
                </a:gsLst>
                <a:lin ang="5400000" scaled="0"/>
              </a:gradFill>
              <a:latin typeface="+mn-lt"/>
              <a:ea typeface="+mn-ea"/>
              <a:cs typeface="+mn-cs"/>
            </a:defRPr>
          </a:pPr>
          <a:endParaRPr lang="bg-BG"/>
        </a:p>
      </c:txPr>
    </c:title>
    <c:autoTitleDeleted val="0"/>
    <c:plotArea>
      <c:layout/>
      <c:lineChart>
        <c:grouping val="standard"/>
        <c:varyColors val="0"/>
        <c:ser>
          <c:idx val="5"/>
          <c:order val="0"/>
          <c:tx>
            <c:v>128bpp</c:v>
          </c:tx>
          <c:spPr>
            <a:ln w="28575" cap="rnd">
              <a:solidFill>
                <a:schemeClr val="accent5">
                  <a:shade val="50000"/>
                </a:schemeClr>
              </a:solidFill>
              <a:round/>
            </a:ln>
            <a:effectLst/>
          </c:spPr>
          <c:marker>
            <c:symbol val="circle"/>
            <c:size val="5"/>
            <c:spPr>
              <a:solidFill>
                <a:schemeClr val="accent5">
                  <a:shade val="50000"/>
                </a:schemeClr>
              </a:solidFill>
              <a:ln w="9525">
                <a:solidFill>
                  <a:schemeClr val="accent5">
                    <a:shade val="50000"/>
                  </a:schemeClr>
                </a:solidFill>
              </a:ln>
              <a:effectLst/>
            </c:spPr>
          </c:marker>
          <c:cat>
            <c:strLit>
              <c:ptCount val="5"/>
              <c:pt idx="0">
                <c:v>Trilinear</c:v>
              </c:pt>
              <c:pt idx="1">
                <c:v>2x Anisotropic</c:v>
              </c:pt>
              <c:pt idx="2">
                <c:v>4x Anisotropic</c:v>
              </c:pt>
              <c:pt idx="3">
                <c:v>8x Anisotropic</c:v>
              </c:pt>
              <c:pt idx="4">
                <c:v>16x Anisotropic</c:v>
              </c:pt>
            </c:strLit>
          </c:cat>
          <c:val>
            <c:numRef>
              <c:f>Sheet3!$D$7:$H$7</c:f>
              <c:numCache>
                <c:formatCode>General</c:formatCode>
                <c:ptCount val="5"/>
                <c:pt idx="0">
                  <c:v>6.34765625</c:v>
                </c:pt>
                <c:pt idx="1">
                  <c:v>12.890625</c:v>
                </c:pt>
                <c:pt idx="2">
                  <c:v>19.62890625</c:v>
                </c:pt>
                <c:pt idx="3">
                  <c:v>33.69140625</c:v>
                </c:pt>
                <c:pt idx="4">
                  <c:v>64.16015625</c:v>
                </c:pt>
              </c:numCache>
            </c:numRef>
          </c:val>
          <c:smooth val="0"/>
          <c:extLst>
            <c:ext xmlns:c16="http://schemas.microsoft.com/office/drawing/2014/chart" uri="{C3380CC4-5D6E-409C-BE32-E72D297353CC}">
              <c16:uniqueId val="{00000000-EA6A-4028-A9A7-FA19BF5116CA}"/>
            </c:ext>
          </c:extLst>
        </c:ser>
        <c:ser>
          <c:idx val="4"/>
          <c:order val="1"/>
          <c:tx>
            <c:v>64bpp</c:v>
          </c:tx>
          <c:spPr>
            <a:ln w="28575" cap="rnd">
              <a:solidFill>
                <a:schemeClr val="accent5">
                  <a:shade val="70000"/>
                </a:schemeClr>
              </a:solidFill>
              <a:round/>
            </a:ln>
            <a:effectLst/>
          </c:spPr>
          <c:marker>
            <c:symbol val="circle"/>
            <c:size val="5"/>
            <c:spPr>
              <a:solidFill>
                <a:schemeClr val="accent5">
                  <a:shade val="70000"/>
                </a:schemeClr>
              </a:solidFill>
              <a:ln w="9525">
                <a:solidFill>
                  <a:schemeClr val="accent5">
                    <a:shade val="70000"/>
                  </a:schemeClr>
                </a:solidFill>
              </a:ln>
              <a:effectLst/>
            </c:spPr>
          </c:marker>
          <c:cat>
            <c:strLit>
              <c:ptCount val="5"/>
              <c:pt idx="0">
                <c:v>Trilinear</c:v>
              </c:pt>
              <c:pt idx="1">
                <c:v>2x Anisotropic</c:v>
              </c:pt>
              <c:pt idx="2">
                <c:v>4x Anisotropic</c:v>
              </c:pt>
              <c:pt idx="3">
                <c:v>8x Anisotropic</c:v>
              </c:pt>
              <c:pt idx="4">
                <c:v>16x Anisotropic</c:v>
              </c:pt>
            </c:strLit>
          </c:cat>
          <c:val>
            <c:numRef>
              <c:f>Sheet3!$D$6:$H$6</c:f>
              <c:numCache>
                <c:formatCode>General</c:formatCode>
                <c:ptCount val="5"/>
                <c:pt idx="0">
                  <c:v>4.736328125</c:v>
                </c:pt>
                <c:pt idx="1">
                  <c:v>9.5703125</c:v>
                </c:pt>
                <c:pt idx="2">
                  <c:v>14.501953125</c:v>
                </c:pt>
                <c:pt idx="3">
                  <c:v>24.658203125</c:v>
                </c:pt>
                <c:pt idx="4">
                  <c:v>46.142578125</c:v>
                </c:pt>
              </c:numCache>
            </c:numRef>
          </c:val>
          <c:smooth val="0"/>
          <c:extLst>
            <c:ext xmlns:c16="http://schemas.microsoft.com/office/drawing/2014/chart" uri="{C3380CC4-5D6E-409C-BE32-E72D297353CC}">
              <c16:uniqueId val="{00000001-EA6A-4028-A9A7-FA19BF5116CA}"/>
            </c:ext>
          </c:extLst>
        </c:ser>
        <c:ser>
          <c:idx val="3"/>
          <c:order val="2"/>
          <c:tx>
            <c:v>32bpp</c:v>
          </c:tx>
          <c:spPr>
            <a:ln w="28575" cap="rnd">
              <a:solidFill>
                <a:schemeClr val="accent5">
                  <a:shade val="90000"/>
                </a:schemeClr>
              </a:solidFill>
              <a:round/>
            </a:ln>
            <a:effectLst/>
          </c:spPr>
          <c:marker>
            <c:symbol val="circle"/>
            <c:size val="5"/>
            <c:spPr>
              <a:solidFill>
                <a:schemeClr val="accent5">
                  <a:shade val="90000"/>
                </a:schemeClr>
              </a:solidFill>
              <a:ln w="9525">
                <a:solidFill>
                  <a:schemeClr val="accent5">
                    <a:shade val="90000"/>
                  </a:schemeClr>
                </a:solidFill>
              </a:ln>
              <a:effectLst/>
            </c:spPr>
          </c:marker>
          <c:cat>
            <c:strLit>
              <c:ptCount val="5"/>
              <c:pt idx="0">
                <c:v>Trilinear</c:v>
              </c:pt>
              <c:pt idx="1">
                <c:v>2x Anisotropic</c:v>
              </c:pt>
              <c:pt idx="2">
                <c:v>4x Anisotropic</c:v>
              </c:pt>
              <c:pt idx="3">
                <c:v>8x Anisotropic</c:v>
              </c:pt>
              <c:pt idx="4">
                <c:v>16x Anisotropic</c:v>
              </c:pt>
            </c:strLit>
          </c:cat>
          <c:val>
            <c:numRef>
              <c:f>Sheet3!$D$5:$H$5</c:f>
              <c:numCache>
                <c:formatCode>General</c:formatCode>
                <c:ptCount val="5"/>
                <c:pt idx="0">
                  <c:v>3.1494140625</c:v>
                </c:pt>
                <c:pt idx="1">
                  <c:v>6.34765625</c:v>
                </c:pt>
                <c:pt idx="2">
                  <c:v>9.5947265625</c:v>
                </c:pt>
                <c:pt idx="3">
                  <c:v>16.2353515625</c:v>
                </c:pt>
                <c:pt idx="4">
                  <c:v>30.1025390625</c:v>
                </c:pt>
              </c:numCache>
            </c:numRef>
          </c:val>
          <c:smooth val="0"/>
          <c:extLst>
            <c:ext xmlns:c16="http://schemas.microsoft.com/office/drawing/2014/chart" uri="{C3380CC4-5D6E-409C-BE32-E72D297353CC}">
              <c16:uniqueId val="{00000002-EA6A-4028-A9A7-FA19BF5116CA}"/>
            </c:ext>
          </c:extLst>
        </c:ser>
        <c:ser>
          <c:idx val="2"/>
          <c:order val="3"/>
          <c:tx>
            <c:v>16bpp</c:v>
          </c:tx>
          <c:spPr>
            <a:ln w="28575" cap="rnd">
              <a:solidFill>
                <a:schemeClr val="accent5">
                  <a:tint val="90000"/>
                </a:schemeClr>
              </a:solidFill>
              <a:round/>
            </a:ln>
            <a:effectLst/>
          </c:spPr>
          <c:marker>
            <c:symbol val="circle"/>
            <c:size val="5"/>
            <c:spPr>
              <a:solidFill>
                <a:schemeClr val="accent5">
                  <a:tint val="90000"/>
                </a:schemeClr>
              </a:solidFill>
              <a:ln w="9525">
                <a:solidFill>
                  <a:schemeClr val="accent5">
                    <a:tint val="90000"/>
                  </a:schemeClr>
                </a:solidFill>
              </a:ln>
              <a:effectLst/>
            </c:spPr>
          </c:marker>
          <c:cat>
            <c:strLit>
              <c:ptCount val="5"/>
              <c:pt idx="0">
                <c:v>Trilinear</c:v>
              </c:pt>
              <c:pt idx="1">
                <c:v>2x Anisotropic</c:v>
              </c:pt>
              <c:pt idx="2">
                <c:v>4x Anisotropic</c:v>
              </c:pt>
              <c:pt idx="3">
                <c:v>8x Anisotropic</c:v>
              </c:pt>
              <c:pt idx="4">
                <c:v>16x Anisotropic</c:v>
              </c:pt>
            </c:strLit>
          </c:cat>
          <c:val>
            <c:numRef>
              <c:f>Sheet3!$D$4:$H$4</c:f>
              <c:numCache>
                <c:formatCode>General</c:formatCode>
                <c:ptCount val="5"/>
                <c:pt idx="0">
                  <c:v>2.35595703125</c:v>
                </c:pt>
                <c:pt idx="1">
                  <c:v>4.736328125</c:v>
                </c:pt>
                <c:pt idx="2">
                  <c:v>7.14111328125</c:v>
                </c:pt>
                <c:pt idx="3">
                  <c:v>12.02392578125</c:v>
                </c:pt>
                <c:pt idx="4">
                  <c:v>22.08251953125</c:v>
                </c:pt>
              </c:numCache>
            </c:numRef>
          </c:val>
          <c:smooth val="0"/>
          <c:extLst>
            <c:ext xmlns:c16="http://schemas.microsoft.com/office/drawing/2014/chart" uri="{C3380CC4-5D6E-409C-BE32-E72D297353CC}">
              <c16:uniqueId val="{00000003-EA6A-4028-A9A7-FA19BF5116CA}"/>
            </c:ext>
          </c:extLst>
        </c:ser>
        <c:ser>
          <c:idx val="1"/>
          <c:order val="4"/>
          <c:tx>
            <c:v>8bpp</c:v>
          </c:tx>
          <c:spPr>
            <a:ln w="28575" cap="rnd">
              <a:solidFill>
                <a:schemeClr val="accent5">
                  <a:tint val="70000"/>
                </a:schemeClr>
              </a:solidFill>
              <a:round/>
            </a:ln>
            <a:effectLst/>
          </c:spPr>
          <c:marker>
            <c:symbol val="circle"/>
            <c:size val="5"/>
            <c:spPr>
              <a:solidFill>
                <a:schemeClr val="accent5">
                  <a:tint val="70000"/>
                </a:schemeClr>
              </a:solidFill>
              <a:ln w="9525">
                <a:solidFill>
                  <a:schemeClr val="accent5">
                    <a:tint val="70000"/>
                  </a:schemeClr>
                </a:solidFill>
              </a:ln>
              <a:effectLst/>
            </c:spPr>
          </c:marker>
          <c:cat>
            <c:strLit>
              <c:ptCount val="5"/>
              <c:pt idx="0">
                <c:v>Trilinear</c:v>
              </c:pt>
              <c:pt idx="1">
                <c:v>2x Anisotropic</c:v>
              </c:pt>
              <c:pt idx="2">
                <c:v>4x Anisotropic</c:v>
              </c:pt>
              <c:pt idx="3">
                <c:v>8x Anisotropic</c:v>
              </c:pt>
              <c:pt idx="4">
                <c:v>16x Anisotropic</c:v>
              </c:pt>
            </c:strLit>
          </c:cat>
          <c:val>
            <c:numRef>
              <c:f>Sheet3!$D$3:$H$3</c:f>
              <c:numCache>
                <c:formatCode>General</c:formatCode>
                <c:ptCount val="5"/>
                <c:pt idx="0">
                  <c:v>1.568603515625</c:v>
                </c:pt>
                <c:pt idx="1">
                  <c:v>3.1494140625</c:v>
                </c:pt>
                <c:pt idx="2">
                  <c:v>4.742431640625</c:v>
                </c:pt>
                <c:pt idx="3">
                  <c:v>7.965087890625</c:v>
                </c:pt>
                <c:pt idx="4">
                  <c:v>14.556884765625</c:v>
                </c:pt>
              </c:numCache>
            </c:numRef>
          </c:val>
          <c:smooth val="0"/>
          <c:extLst>
            <c:ext xmlns:c16="http://schemas.microsoft.com/office/drawing/2014/chart" uri="{C3380CC4-5D6E-409C-BE32-E72D297353CC}">
              <c16:uniqueId val="{00000004-EA6A-4028-A9A7-FA19BF5116CA}"/>
            </c:ext>
          </c:extLst>
        </c:ser>
        <c:ser>
          <c:idx val="0"/>
          <c:order val="5"/>
          <c:tx>
            <c:v>4bpp</c:v>
          </c:tx>
          <c:spPr>
            <a:ln w="28575" cap="rnd">
              <a:solidFill>
                <a:schemeClr val="accent5">
                  <a:tint val="50000"/>
                </a:schemeClr>
              </a:solidFill>
              <a:round/>
            </a:ln>
            <a:effectLst/>
          </c:spPr>
          <c:marker>
            <c:symbol val="circle"/>
            <c:size val="5"/>
            <c:spPr>
              <a:solidFill>
                <a:schemeClr val="accent5">
                  <a:tint val="50000"/>
                </a:schemeClr>
              </a:solidFill>
              <a:ln w="9525">
                <a:solidFill>
                  <a:schemeClr val="accent5">
                    <a:tint val="50000"/>
                  </a:schemeClr>
                </a:solidFill>
              </a:ln>
              <a:effectLst/>
            </c:spPr>
          </c:marker>
          <c:cat>
            <c:strLit>
              <c:ptCount val="5"/>
              <c:pt idx="0">
                <c:v>Trilinear</c:v>
              </c:pt>
              <c:pt idx="1">
                <c:v>2x Anisotropic</c:v>
              </c:pt>
              <c:pt idx="2">
                <c:v>4x Anisotropic</c:v>
              </c:pt>
              <c:pt idx="3">
                <c:v>8x Anisotropic</c:v>
              </c:pt>
              <c:pt idx="4">
                <c:v>16x Anisotropic</c:v>
              </c:pt>
            </c:strLit>
          </c:cat>
          <c:val>
            <c:numRef>
              <c:f>Sheet3!$D$2:$H$2</c:f>
              <c:numCache>
                <c:formatCode>General</c:formatCode>
                <c:ptCount val="5"/>
                <c:pt idx="0">
                  <c:v>1.1749267578125</c:v>
                </c:pt>
                <c:pt idx="1">
                  <c:v>2.35595703125</c:v>
                </c:pt>
                <c:pt idx="2">
                  <c:v>3.5430908203125</c:v>
                </c:pt>
                <c:pt idx="3">
                  <c:v>5.9356689453125</c:v>
                </c:pt>
                <c:pt idx="4">
                  <c:v>10.7940673828125</c:v>
                </c:pt>
              </c:numCache>
            </c:numRef>
          </c:val>
          <c:smooth val="0"/>
          <c:extLst>
            <c:ext xmlns:c16="http://schemas.microsoft.com/office/drawing/2014/chart" uri="{C3380CC4-5D6E-409C-BE32-E72D297353CC}">
              <c16:uniqueId val="{00000005-EA6A-4028-A9A7-FA19BF5116CA}"/>
            </c:ext>
          </c:extLst>
        </c:ser>
        <c:dLbls>
          <c:showLegendKey val="0"/>
          <c:showVal val="0"/>
          <c:showCatName val="0"/>
          <c:showSerName val="0"/>
          <c:showPercent val="0"/>
          <c:showBubbleSize val="0"/>
        </c:dLbls>
        <c:marker val="1"/>
        <c:smooth val="0"/>
        <c:axId val="1616921648"/>
        <c:axId val="1559316656"/>
      </c:lineChart>
      <c:catAx>
        <c:axId val="161692164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dirty="0">
                    <a:gradFill>
                      <a:gsLst>
                        <a:gs pos="0">
                          <a:schemeClr val="tx1"/>
                        </a:gs>
                        <a:gs pos="100000">
                          <a:schemeClr val="tx1"/>
                        </a:gs>
                      </a:gsLst>
                      <a:lin ang="5400000" scaled="0"/>
                    </a:gradFill>
                  </a:rPr>
                  <a:t>Filter mode</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bg-BG"/>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gradFill>
                  <a:gsLst>
                    <a:gs pos="0">
                      <a:srgbClr val="FFFFFF"/>
                    </a:gs>
                    <a:gs pos="100000">
                      <a:srgbClr val="FFFFFF"/>
                    </a:gs>
                  </a:gsLst>
                  <a:lin ang="5400000" scaled="0"/>
                </a:gradFill>
                <a:latin typeface="+mn-lt"/>
                <a:ea typeface="+mn-ea"/>
                <a:cs typeface="+mn-cs"/>
              </a:defRPr>
            </a:pPr>
            <a:endParaRPr lang="bg-BG"/>
          </a:p>
        </c:txPr>
        <c:crossAx val="1559316656"/>
        <c:crosses val="autoZero"/>
        <c:auto val="1"/>
        <c:lblAlgn val="ctr"/>
        <c:lblOffset val="100"/>
        <c:noMultiLvlLbl val="0"/>
      </c:catAx>
      <c:valAx>
        <c:axId val="1559316656"/>
        <c:scaling>
          <c:orientation val="minMax"/>
        </c:scaling>
        <c:delete val="0"/>
        <c:axPos val="l"/>
        <c:majorGridlines>
          <c:spPr>
            <a:ln w="9525" cap="flat" cmpd="sng" algn="ctr">
              <a:solidFill>
                <a:schemeClr val="bg2">
                  <a:lumMod val="40000"/>
                  <a:lumOff val="60000"/>
                </a:schemeClr>
              </a:solidFill>
              <a:round/>
            </a:ln>
            <a:effectLst/>
          </c:spPr>
        </c:majorGridlines>
        <c:title>
          <c:tx>
            <c:rich>
              <a:bodyPr rot="-5400000" spcFirstLastPara="1" vertOverflow="ellipsis" vert="horz" wrap="square" anchor="ctr" anchorCtr="1"/>
              <a:lstStyle/>
              <a:p>
                <a:pPr>
                  <a:defRPr sz="1400" b="0" i="0" u="none" strike="noStrike" kern="1200" baseline="0">
                    <a:gradFill>
                      <a:gsLst>
                        <a:gs pos="0">
                          <a:srgbClr val="FFFFFF"/>
                        </a:gs>
                        <a:gs pos="100000">
                          <a:srgbClr val="FFFFFF"/>
                        </a:gs>
                      </a:gsLst>
                      <a:lin ang="5400000" scaled="0"/>
                    </a:gradFill>
                    <a:latin typeface="+mn-lt"/>
                    <a:ea typeface="+mn-ea"/>
                    <a:cs typeface="+mn-cs"/>
                  </a:defRPr>
                </a:pPr>
                <a:r>
                  <a:rPr lang="en-US" sz="1400" dirty="0">
                    <a:gradFill>
                      <a:gsLst>
                        <a:gs pos="0">
                          <a:srgbClr val="FFFFFF"/>
                        </a:gs>
                        <a:gs pos="100000">
                          <a:srgbClr val="FFFFFF"/>
                        </a:gs>
                      </a:gsLst>
                      <a:lin ang="5400000" scaled="0"/>
                    </a:gradFill>
                  </a:rPr>
                  <a:t>Border</a:t>
                </a:r>
                <a:r>
                  <a:rPr lang="en-US" sz="1400" baseline="0" dirty="0">
                    <a:gradFill>
                      <a:gsLst>
                        <a:gs pos="0">
                          <a:srgbClr val="FFFFFF"/>
                        </a:gs>
                        <a:gs pos="100000">
                          <a:srgbClr val="FFFFFF"/>
                        </a:gs>
                      </a:gsLst>
                      <a:lin ang="5400000" scaled="0"/>
                    </a:gradFill>
                  </a:rPr>
                  <a:t> overhead (%)</a:t>
                </a:r>
                <a:endParaRPr lang="en-US" sz="1400" dirty="0">
                  <a:gradFill>
                    <a:gsLst>
                      <a:gs pos="0">
                        <a:srgbClr val="FFFFFF"/>
                      </a:gs>
                      <a:gs pos="100000">
                        <a:srgbClr val="FFFFFF"/>
                      </a:gs>
                    </a:gsLst>
                    <a:lin ang="5400000" scaled="0"/>
                  </a:gradFill>
                </a:endParaRPr>
              </a:p>
            </c:rich>
          </c:tx>
          <c:overlay val="0"/>
          <c:spPr>
            <a:noFill/>
            <a:ln>
              <a:noFill/>
            </a:ln>
            <a:effectLst/>
          </c:spPr>
          <c:txPr>
            <a:bodyPr rot="-5400000" spcFirstLastPara="1" vertOverflow="ellipsis" vert="horz" wrap="square" anchor="ctr" anchorCtr="1"/>
            <a:lstStyle/>
            <a:p>
              <a:pPr>
                <a:defRPr sz="1400" b="0" i="0" u="none" strike="noStrike" kern="1200" baseline="0">
                  <a:gradFill>
                    <a:gsLst>
                      <a:gs pos="0">
                        <a:srgbClr val="FFFFFF"/>
                      </a:gs>
                      <a:gs pos="100000">
                        <a:srgbClr val="FFFFFF"/>
                      </a:gs>
                    </a:gsLst>
                    <a:lin ang="5400000" scaled="0"/>
                  </a:gradFill>
                  <a:latin typeface="+mn-lt"/>
                  <a:ea typeface="+mn-ea"/>
                  <a:cs typeface="+mn-cs"/>
                </a:defRPr>
              </a:pPr>
              <a:endParaRPr lang="bg-BG"/>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gradFill>
                  <a:gsLst>
                    <a:gs pos="0">
                      <a:srgbClr val="FFFFFF"/>
                    </a:gs>
                    <a:gs pos="100000">
                      <a:srgbClr val="FFFFFF"/>
                    </a:gs>
                  </a:gsLst>
                  <a:lin ang="5400000" scaled="0"/>
                </a:gradFill>
                <a:latin typeface="+mn-lt"/>
                <a:ea typeface="+mn-ea"/>
                <a:cs typeface="+mn-cs"/>
              </a:defRPr>
            </a:pPr>
            <a:endParaRPr lang="bg-BG"/>
          </a:p>
        </c:txPr>
        <c:crossAx val="16169216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gradFill>
                <a:gsLst>
                  <a:gs pos="0">
                    <a:schemeClr val="tx1"/>
                  </a:gs>
                  <a:gs pos="100000">
                    <a:schemeClr val="tx1"/>
                  </a:gs>
                </a:gsLst>
                <a:lin ang="5400000" scaled="0"/>
              </a:gradFill>
              <a:latin typeface="+mn-lt"/>
              <a:ea typeface="+mn-ea"/>
              <a:cs typeface="+mn-cs"/>
            </a:defRPr>
          </a:pPr>
          <a:endParaRPr lang="bg-BG"/>
        </a:p>
      </c:txPr>
    </c:legend>
    <c:plotVisOnly val="1"/>
    <c:dispBlanksAs val="gap"/>
    <c:showDLblsOverMax val="0"/>
  </c:chart>
  <c:spPr>
    <a:noFill/>
    <a:ln>
      <a:noFill/>
    </a:ln>
    <a:effectLst/>
  </c:spPr>
  <c:txPr>
    <a:bodyPr/>
    <a:lstStyle/>
    <a:p>
      <a:pPr>
        <a:defRPr/>
      </a:pPr>
      <a:endParaRPr lang="bg-BG"/>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vert="horz"/>
          <a:lstStyle/>
          <a:p>
            <a:pPr>
              <a:defRPr/>
            </a:pPr>
            <a:r>
              <a:rPr lang="en-GB" dirty="0"/>
              <a:t>Texture Compression</a:t>
            </a:r>
          </a:p>
        </c:rich>
      </c:tx>
      <c:overlay val="0"/>
      <c:spPr>
        <a:noFill/>
        <a:ln>
          <a:noFill/>
        </a:ln>
        <a:effectLst/>
      </c:spPr>
    </c:title>
    <c:autoTitleDeleted val="0"/>
    <c:plotArea>
      <c:layout>
        <c:manualLayout>
          <c:layoutTarget val="inner"/>
          <c:xMode val="edge"/>
          <c:yMode val="edge"/>
          <c:x val="0.14191232324333161"/>
          <c:y val="0.20365196671235208"/>
          <c:w val="0.82237855216194866"/>
          <c:h val="0.59856995691238257"/>
        </c:manualLayout>
      </c:layout>
      <c:barChart>
        <c:barDir val="col"/>
        <c:grouping val="clustered"/>
        <c:varyColors val="0"/>
        <c:ser>
          <c:idx val="0"/>
          <c:order val="0"/>
          <c:tx>
            <c:strRef>
              <c:f>Sheet1!$B$1</c:f>
              <c:strCache>
                <c:ptCount val="1"/>
                <c:pt idx="0">
                  <c:v>Diffuse RGB+A</c:v>
                </c:pt>
              </c:strCache>
            </c:strRef>
          </c:tx>
          <c:spPr>
            <a:solidFill>
              <a:srgbClr val="00BCF2"/>
            </a:solidFill>
            <a:ln>
              <a:noFill/>
            </a:ln>
            <a:effectLst>
              <a:outerShdw blurRad="57150" dist="19050" dir="5400000" algn="ctr" rotWithShape="0">
                <a:srgbClr val="000000">
                  <a:alpha val="63000"/>
                </a:srgbClr>
              </a:outerShdw>
            </a:effectLst>
          </c:spPr>
          <c:invertIfNegative val="0"/>
          <c:cat>
            <c:strRef>
              <c:f>Sheet1!$A$2:$A$5</c:f>
              <c:strCache>
                <c:ptCount val="4"/>
                <c:pt idx="0">
                  <c:v>Raw</c:v>
                </c:pt>
                <c:pt idx="1">
                  <c:v>DXT5</c:v>
                </c:pt>
                <c:pt idx="2">
                  <c:v>Granite High 
Quality</c:v>
                </c:pt>
                <c:pt idx="3">
                  <c:v>Granite Medium Quality</c:v>
                </c:pt>
              </c:strCache>
            </c:strRef>
          </c:cat>
          <c:val>
            <c:numRef>
              <c:f>Sheet1!$B$2:$B$5</c:f>
              <c:numCache>
                <c:formatCode>0%</c:formatCode>
                <c:ptCount val="4"/>
                <c:pt idx="0">
                  <c:v>1</c:v>
                </c:pt>
                <c:pt idx="1">
                  <c:v>0.25</c:v>
                </c:pt>
                <c:pt idx="2">
                  <c:v>8.3000000000000004E-2</c:v>
                </c:pt>
                <c:pt idx="3">
                  <c:v>3.2000000000000001E-2</c:v>
                </c:pt>
              </c:numCache>
            </c:numRef>
          </c:val>
          <c:extLst>
            <c:ext xmlns:c16="http://schemas.microsoft.com/office/drawing/2014/chart" uri="{C3380CC4-5D6E-409C-BE32-E72D297353CC}">
              <c16:uniqueId val="{00000000-DE3E-4BBD-A2A0-7956876346D7}"/>
            </c:ext>
          </c:extLst>
        </c:ser>
        <c:ser>
          <c:idx val="1"/>
          <c:order val="1"/>
          <c:tx>
            <c:strRef>
              <c:f>Sheet1!$C$1</c:f>
              <c:strCache>
                <c:ptCount val="1"/>
                <c:pt idx="0">
                  <c:v>Tangentspace Normal</c:v>
                </c:pt>
              </c:strCache>
            </c:strRef>
          </c:tx>
          <c:spPr>
            <a:solidFill>
              <a:srgbClr val="FF8C00"/>
            </a:solidFill>
            <a:ln>
              <a:noFill/>
            </a:ln>
            <a:effectLst>
              <a:outerShdw blurRad="57150" dist="19050" dir="5400000" algn="ctr" rotWithShape="0">
                <a:srgbClr val="000000">
                  <a:alpha val="63000"/>
                </a:srgbClr>
              </a:outerShdw>
            </a:effectLst>
          </c:spPr>
          <c:invertIfNegative val="0"/>
          <c:cat>
            <c:strRef>
              <c:f>Sheet1!$A$2:$A$5</c:f>
              <c:strCache>
                <c:ptCount val="4"/>
                <c:pt idx="0">
                  <c:v>Raw</c:v>
                </c:pt>
                <c:pt idx="1">
                  <c:v>DXT5</c:v>
                </c:pt>
                <c:pt idx="2">
                  <c:v>Granite High 
Quality</c:v>
                </c:pt>
                <c:pt idx="3">
                  <c:v>Granite Medium Quality</c:v>
                </c:pt>
              </c:strCache>
            </c:strRef>
          </c:cat>
          <c:val>
            <c:numRef>
              <c:f>Sheet1!$C$2:$C$5</c:f>
              <c:numCache>
                <c:formatCode>0%</c:formatCode>
                <c:ptCount val="4"/>
                <c:pt idx="0">
                  <c:v>1</c:v>
                </c:pt>
                <c:pt idx="1">
                  <c:v>0.25</c:v>
                </c:pt>
                <c:pt idx="2">
                  <c:v>6.25E-2</c:v>
                </c:pt>
                <c:pt idx="3">
                  <c:v>2.5000000000000001E-2</c:v>
                </c:pt>
              </c:numCache>
            </c:numRef>
          </c:val>
          <c:extLst>
            <c:ext xmlns:c16="http://schemas.microsoft.com/office/drawing/2014/chart" uri="{C3380CC4-5D6E-409C-BE32-E72D297353CC}">
              <c16:uniqueId val="{00000001-DE3E-4BBD-A2A0-7956876346D7}"/>
            </c:ext>
          </c:extLst>
        </c:ser>
        <c:dLbls>
          <c:showLegendKey val="0"/>
          <c:showVal val="0"/>
          <c:showCatName val="0"/>
          <c:showSerName val="0"/>
          <c:showPercent val="0"/>
          <c:showBubbleSize val="0"/>
        </c:dLbls>
        <c:gapWidth val="100"/>
        <c:overlap val="-24"/>
        <c:axId val="1617564368"/>
        <c:axId val="1617564912"/>
      </c:barChart>
      <c:catAx>
        <c:axId val="16175643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vert="horz"/>
          <a:lstStyle/>
          <a:p>
            <a:pPr>
              <a:defRPr/>
            </a:pPr>
            <a:endParaRPr lang="bg-BG"/>
          </a:p>
        </c:txPr>
        <c:crossAx val="1617564912"/>
        <c:crosses val="autoZero"/>
        <c:auto val="1"/>
        <c:lblAlgn val="ctr"/>
        <c:lblOffset val="100"/>
        <c:noMultiLvlLbl val="0"/>
      </c:catAx>
      <c:valAx>
        <c:axId val="1617564912"/>
        <c:scaling>
          <c:orientation val="minMax"/>
          <c:max val="1"/>
        </c:scaling>
        <c:delete val="0"/>
        <c:axPos val="l"/>
        <c:majorGridlines>
          <c:spPr>
            <a:ln w="9525" cap="flat" cmpd="sng" algn="ctr">
              <a:solidFill>
                <a:schemeClr val="tx1">
                  <a:alpha val="10000"/>
                </a:schemeClr>
              </a:solidFill>
              <a:round/>
            </a:ln>
            <a:effectLst/>
          </c:spPr>
        </c:majorGridlines>
        <c:numFmt formatCode="0%" sourceLinked="1"/>
        <c:majorTickMark val="none"/>
        <c:minorTickMark val="none"/>
        <c:tickLblPos val="nextTo"/>
        <c:spPr>
          <a:noFill/>
          <a:ln>
            <a:noFill/>
          </a:ln>
          <a:effectLst/>
        </c:spPr>
        <c:txPr>
          <a:bodyPr rot="-60000000" vert="horz"/>
          <a:lstStyle/>
          <a:p>
            <a:pPr>
              <a:defRPr/>
            </a:pPr>
            <a:endParaRPr lang="bg-BG"/>
          </a:p>
        </c:txPr>
        <c:crossAx val="1617564368"/>
        <c:crosses val="autoZero"/>
        <c:crossBetween val="between"/>
        <c:majorUnit val="0.2"/>
      </c:valAx>
      <c:spPr>
        <a:noFill/>
        <a:ln>
          <a:noFill/>
        </a:ln>
        <a:effectLst/>
      </c:spPr>
    </c:plotArea>
    <c:legend>
      <c:legendPos val="r"/>
      <c:layout>
        <c:manualLayout>
          <c:xMode val="edge"/>
          <c:yMode val="edge"/>
          <c:x val="0.67636868920796667"/>
          <c:y val="0.2332872896007453"/>
          <c:w val="0.29086058360352013"/>
          <c:h val="0.32156495644068983"/>
        </c:manualLayout>
      </c:layout>
      <c:overlay val="0"/>
      <c:spPr>
        <a:noFill/>
        <a:ln>
          <a:noFill/>
        </a:ln>
        <a:effectLst/>
      </c:spPr>
      <c:txPr>
        <a:bodyPr rot="0" vert="horz"/>
        <a:lstStyle/>
        <a:p>
          <a:pPr>
            <a:defRPr/>
          </a:pPr>
          <a:endParaRPr lang="bg-BG"/>
        </a:p>
      </c:txPr>
    </c:legend>
    <c:plotVisOnly val="1"/>
    <c:dispBlanksAs val="gap"/>
    <c:showDLblsOverMax val="0"/>
  </c:chart>
  <c:spPr>
    <a:solidFill>
      <a:schemeClr val="bg1">
        <a:lumMod val="95000"/>
      </a:schemeClr>
    </a:solidFill>
    <a:ln>
      <a:solidFill>
        <a:srgbClr val="CDCDCD"/>
      </a:solidFill>
    </a:ln>
    <a:effectLst/>
  </c:spPr>
  <c:txPr>
    <a:bodyPr/>
    <a:lstStyle/>
    <a:p>
      <a:pPr>
        <a:defRPr sz="1800">
          <a:solidFill>
            <a:srgbClr val="595959"/>
          </a:solidFill>
          <a:latin typeface="+mn-lt"/>
        </a:defRPr>
      </a:pPr>
      <a:endParaRPr lang="bg-BG"/>
    </a:p>
  </c:txPr>
  <c:externalData r:id="rId2">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2012</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4/5/2019</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4/5/2019</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AE6D20-C907-400C-9B31-A396E27ACC62}"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353321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06070FA-9112-4276-A166-10864FD9979C}"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825732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53358B-9FDF-491C-8ABA-116530369245}"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728421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1DB4016-D102-4B74-A2CE-56CFC10EB78C}"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26691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7AE499A-220C-449D-8604-1447FEDD1EDA}"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575561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1FD967A-F2C0-49DF-95D8-42E84EAE5516}"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72848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89BB99C-4B45-4BE6-B590-94B20E8E848F}"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80035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89BB99C-4B45-4BE6-B590-94B20E8E848F}"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74686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89BB99C-4B45-4BE6-B590-94B20E8E848F}"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515872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endParaRPr lang="en-US" sz="1000" b="0" i="0" kern="1200" cap="none"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89BB99C-4B45-4BE6-B590-94B20E8E848F}"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290056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0FA73D7-AF0C-4891-911B-8EF9A230803C}"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829496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33525" y="914400"/>
            <a:ext cx="8126413" cy="4572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4"/>
          </p:nvPr>
        </p:nvSpPr>
        <p:spPr/>
        <p:txBody>
          <a:bodyPr/>
          <a:lstStyle/>
          <a:p>
            <a:fld id="{3CC11E09-DF29-41C6-8284-8E6AA427DAE1}" type="datetime1">
              <a:rPr lang="en-US" smtClean="0">
                <a:solidFill>
                  <a:prstClr val="black"/>
                </a:solidFill>
              </a:rPr>
              <a:pPr/>
              <a:t>4/5/2019</a:t>
            </a:fld>
            <a:endParaRPr lang="en-US" dirty="0">
              <a:solidFill>
                <a:prstClr val="black"/>
              </a:solidFill>
            </a:endParaRPr>
          </a:p>
        </p:txBody>
      </p:sp>
      <p:sp>
        <p:nvSpPr>
          <p:cNvPr id="9" name="Header Placeholder 8"/>
          <p:cNvSpPr>
            <a:spLocks noGrp="1"/>
          </p:cNvSpPr>
          <p:nvPr>
            <p:ph type="hdr" sz="quarter" idx="15"/>
          </p:nvPr>
        </p:nvSpPr>
        <p:spPr/>
        <p:txBody>
          <a:bodyPr/>
          <a:lstStyle/>
          <a:p>
            <a:r>
              <a:rPr lang="en-US" dirty="0">
                <a:solidFill>
                  <a:prstClr val="black"/>
                </a:solidFill>
              </a:rPr>
              <a:t>Windows Azure</a:t>
            </a:r>
          </a:p>
        </p:txBody>
      </p:sp>
      <p:sp>
        <p:nvSpPr>
          <p:cNvPr id="10" name="Slide Number Placeholder 9"/>
          <p:cNvSpPr>
            <a:spLocks noGrp="1"/>
          </p:cNvSpPr>
          <p:nvPr>
            <p:ph type="sldNum" sz="quarter" idx="16"/>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
        <p:nvSpPr>
          <p:cNvPr id="11" name="Footer Placeholder 10"/>
          <p:cNvSpPr>
            <a:spLocks noGrp="1"/>
          </p:cNvSpPr>
          <p:nvPr>
            <p:ph type="ftr" sz="quarter" idx="17"/>
          </p:nvPr>
        </p:nvSpPr>
        <p:spPr/>
        <p:txBody>
          <a:bodyPr/>
          <a:lstStyle/>
          <a:p>
            <a:r>
              <a:rPr lang="en-US" dirty="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59654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A035C98-D4BD-43EE-8F50-C14BB97DF310}"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639033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nl-BE"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CD9C552-3CE3-4585-8048-80C83E002014}"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729261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C9009B-5384-4A68-A6C9-7C30B36D0D25}"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814766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gradFill>
                <a:gsLst>
                  <a:gs pos="1250">
                    <a:prstClr val="black"/>
                  </a:gs>
                  <a:gs pos="100000">
                    <a:prstClr val="black"/>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4/5/2019 8:23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523785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74D9BF4-975D-43A5-A9D7-424EF912927C}"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884624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74D9BF4-975D-43A5-A9D7-424EF912927C}"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94179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770652C-8C63-4A6B-8AB4-496E0023E9C0}"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20382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1C62378-86C8-46F8-8F4B-2855C7E2EB7E}"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70602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1C62378-86C8-46F8-8F4B-2855C7E2EB7E}"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0922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F63C06B-E6B2-4C4F-B680-16B29AF77F09}"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18617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3E8B691-0B2E-4754-A74F-B8691649B0C1}"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21004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5D2340A-2648-4C47-80AA-C78D1707B8C2}"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10122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1E8A74E-CC04-4EE8-96BB-70D853584EC8}" type="datetime1">
              <a:rPr lang="en-US" smtClean="0">
                <a:solidFill>
                  <a:prstClr val="black"/>
                </a:solidFill>
              </a:rPr>
              <a:pPr/>
              <a:t>4/5/2019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576308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0" tIns="0" rIns="0" bIns="0" anchor="b">
            <a:noAutofit/>
          </a:bodyPr>
          <a:lstStyle>
            <a:lvl1pPr>
              <a:defRPr sz="2000" baseline="0">
                <a:latin typeface="+mn-lt"/>
              </a:defRPr>
            </a:lvl1pPr>
          </a:lstStyle>
          <a:p>
            <a:pPr lvl="0"/>
            <a:r>
              <a:rPr lang="en-US"/>
              <a:t>Click to edit Master text styles</a:t>
            </a:r>
          </a:p>
        </p:txBody>
      </p:sp>
      <p:sp>
        <p:nvSpPr>
          <p:cNvPr id="2" name="Title 1"/>
          <p:cNvSpPr>
            <a:spLocks noGrp="1"/>
          </p:cNvSpPr>
          <p:nvPr>
            <p:ph type="title" hasCustomPrompt="1"/>
          </p:nvPr>
        </p:nvSpPr>
        <p:spPr>
          <a:xfrm>
            <a:off x="274638" y="3040856"/>
            <a:ext cx="11887199" cy="912813"/>
          </a:xfrm>
        </p:spPr>
        <p:txBody>
          <a:bodyPr lIns="0" tIns="0" rIns="0" bIns="0"/>
          <a:lstStyle>
            <a:lvl1pPr>
              <a:defRPr sz="5400"/>
            </a:lvl1pPr>
          </a:lstStyle>
          <a:p>
            <a:r>
              <a:rPr lang="en-US" dirty="0"/>
              <a:t>Click to edit master title style</a:t>
            </a:r>
          </a:p>
        </p:txBody>
      </p:sp>
    </p:spTree>
    <p:extLst>
      <p:ext uri="{BB962C8B-B14F-4D97-AF65-F5344CB8AC3E}">
        <p14:creationId xmlns:p14="http://schemas.microsoft.com/office/powerpoint/2010/main" val="230487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312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26859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3694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8218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120650" y="6316662"/>
            <a:ext cx="10745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740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5288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3401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a:t>Click to edit master title style</a:t>
            </a:r>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dirty="0"/>
              <a:t>Click to edit Master subtitle style</a:t>
            </a:r>
          </a:p>
        </p:txBody>
      </p:sp>
      <p:sp>
        <p:nvSpPr>
          <p:cNvPr id="7" name="Freeform 6"/>
          <p:cNvSpPr>
            <a:spLocks noChangeAspect="1" noEditPoints="1"/>
          </p:cNvSpPr>
          <p:nvPr userDrawn="1"/>
        </p:nvSpPr>
        <p:spPr bwMode="auto">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3283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3153241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0" tIns="0" rIns="0" bIns="0" anchor="b">
            <a:noAutofit/>
          </a:bodyPr>
          <a:lstStyle>
            <a:lvl1pPr>
              <a:defRPr sz="2000" baseline="0">
                <a:latin typeface="+mn-lt"/>
              </a:defRPr>
            </a:lvl1pPr>
          </a:lstStyle>
          <a:p>
            <a:pPr lvl="0"/>
            <a:r>
              <a:rPr lang="en-US"/>
              <a:t>Click to edit Master text styles</a:t>
            </a:r>
          </a:p>
        </p:txBody>
      </p:sp>
      <p:sp>
        <p:nvSpPr>
          <p:cNvPr id="2" name="Title 1"/>
          <p:cNvSpPr>
            <a:spLocks noGrp="1"/>
          </p:cNvSpPr>
          <p:nvPr>
            <p:ph type="title" hasCustomPrompt="1"/>
          </p:nvPr>
        </p:nvSpPr>
        <p:spPr>
          <a:xfrm>
            <a:off x="274638" y="3040856"/>
            <a:ext cx="11887199" cy="912813"/>
          </a:xfrm>
        </p:spPr>
        <p:txBody>
          <a:bodyPr lIns="0" tIns="0" rIns="0" bIns="0"/>
          <a:lstStyle>
            <a:lvl1pPr>
              <a:defRPr sz="5400"/>
            </a:lvl1pPr>
          </a:lstStyle>
          <a:p>
            <a:r>
              <a:rPr lang="en-US" dirty="0"/>
              <a:t>Click to edit master title style</a:t>
            </a:r>
          </a:p>
        </p:txBody>
      </p:sp>
    </p:spTree>
    <p:extLst>
      <p:ext uri="{BB962C8B-B14F-4D97-AF65-F5344CB8AC3E}">
        <p14:creationId xmlns:p14="http://schemas.microsoft.com/office/powerpoint/2010/main" val="1714205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74638" y="1668463"/>
            <a:ext cx="11887200" cy="5027612"/>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4512250"/>
      </p:ext>
    </p:extLst>
  </p:cSld>
  <p:clrMapOvr>
    <a:masterClrMapping/>
  </p:clrMapOvr>
  <p:extLst>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74638" y="1668463"/>
            <a:ext cx="11887200" cy="5027612"/>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4317547"/>
      </p:ext>
    </p:extLst>
  </p:cSld>
  <p:clrMapOvr>
    <a:masterClrMapping/>
  </p:clrMapOvr>
  <p:extLst>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0" tIns="0" rIns="0" bIns="0">
            <a:noAutofit/>
          </a:bodyPr>
          <a:lstStyle>
            <a:lvl1pPr>
              <a:defRPr sz="3600"/>
            </a:lvl1pPr>
            <a:lvl2pPr>
              <a:defRPr sz="28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0" tIns="0" rIns="0" bIns="0">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a:t>Click to edit Master text styles</a:t>
            </a:r>
          </a:p>
        </p:txBody>
      </p:sp>
      <p:sp>
        <p:nvSpPr>
          <p:cNvPr id="3" name="Title 2"/>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3797318831"/>
      </p:ext>
    </p:extLst>
  </p:cSld>
  <p:clrMapOvr>
    <a:masterClrMapping/>
  </p:clrMapOvr>
  <p:extLst>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865537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3068714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0" tIns="0" rIns="0" bIns="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42270085"/>
      </p:ext>
    </p:extLst>
  </p:cSld>
  <p:clrMapOvr>
    <a:masterClrMapping/>
  </p:clrMapOvr>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0" tIns="0" rIns="0" bIns="0"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500721675"/>
      </p:ext>
    </p:extLst>
  </p:cSld>
  <p:clrMapOvr>
    <a:masterClrMapping/>
  </p:clrMapOvr>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2146028043"/>
      </p:ext>
    </p:extLst>
  </p:cSld>
  <p:clrMapOvr>
    <a:masterClrMapping/>
  </p:clrMapOvr>
  <p:extLst>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a:t>Click to edit master title style</a:t>
            </a:r>
          </a:p>
        </p:txBody>
      </p:sp>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782904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25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83001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0" tIns="0" rIns="0" bIns="0">
            <a:noAutofit/>
          </a:bodyPr>
          <a:lstStyle>
            <a:lvl1pPr>
              <a:defRPr sz="3600"/>
            </a:lvl1pPr>
            <a:lvl2pPr>
              <a:defRPr sz="28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0" tIns="0" rIns="0" bIns="0">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a:t>Click to edit Master text styles</a:t>
            </a:r>
          </a:p>
        </p:txBody>
      </p:sp>
      <p:sp>
        <p:nvSpPr>
          <p:cNvPr id="3" name="Title 2"/>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551697691"/>
      </p:ext>
    </p:extLst>
  </p:cSld>
  <p:clrMapOvr>
    <a:masterClrMapping/>
  </p:clrMapOvr>
  <p:extLst>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3956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5294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0" tIns="0" rIns="0" bIns="0" anchor="b">
            <a:noAutofit/>
          </a:bodyPr>
          <a:lstStyle>
            <a:lvl1pPr>
              <a:defRPr sz="2000" baseline="0">
                <a:latin typeface="+mn-lt"/>
              </a:defRPr>
            </a:lvl1pPr>
          </a:lstStyle>
          <a:p>
            <a:pPr lvl="0"/>
            <a:r>
              <a:rPr lang="en-US"/>
              <a:t>Click to edit Master text styles</a:t>
            </a:r>
          </a:p>
        </p:txBody>
      </p:sp>
      <p:sp>
        <p:nvSpPr>
          <p:cNvPr id="2" name="Title 1"/>
          <p:cNvSpPr>
            <a:spLocks noGrp="1"/>
          </p:cNvSpPr>
          <p:nvPr>
            <p:ph type="title" hasCustomPrompt="1"/>
          </p:nvPr>
        </p:nvSpPr>
        <p:spPr>
          <a:xfrm>
            <a:off x="274638" y="3040856"/>
            <a:ext cx="11887199" cy="912813"/>
          </a:xfrm>
        </p:spPr>
        <p:txBody>
          <a:bodyPr lIns="0" tIns="0" rIns="0" bIns="0"/>
          <a:lstStyle>
            <a:lvl1pPr>
              <a:defRPr sz="5400"/>
            </a:lvl1pPr>
          </a:lstStyle>
          <a:p>
            <a:r>
              <a:rPr lang="en-US" dirty="0"/>
              <a:t>Click to edit master title style</a:t>
            </a:r>
          </a:p>
        </p:txBody>
      </p:sp>
    </p:spTree>
    <p:extLst>
      <p:ext uri="{BB962C8B-B14F-4D97-AF65-F5344CB8AC3E}">
        <p14:creationId xmlns:p14="http://schemas.microsoft.com/office/powerpoint/2010/main" val="3080713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74638" y="1668463"/>
            <a:ext cx="11887200" cy="5027612"/>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7009020"/>
      </p:ext>
    </p:extLst>
  </p:cSld>
  <p:clrMapOvr>
    <a:masterClrMapping/>
  </p:clrMapOvr>
  <p:extLst>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0" tIns="0" rIns="0" bIns="0">
            <a:noAutofit/>
          </a:bodyPr>
          <a:lstStyle>
            <a:lvl1pPr>
              <a:defRPr sz="3600"/>
            </a:lvl1pPr>
            <a:lvl2pPr>
              <a:defRPr sz="28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0" tIns="0" rIns="0" bIns="0">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a:t>Click to edit Master text styles</a:t>
            </a:r>
          </a:p>
        </p:txBody>
      </p:sp>
      <p:sp>
        <p:nvSpPr>
          <p:cNvPr id="3" name="Title 2"/>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3032846028"/>
      </p:ext>
    </p:extLst>
  </p:cSld>
  <p:clrMapOvr>
    <a:masterClrMapping/>
  </p:clrMapOvr>
  <p:extLst>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2034778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6960105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0" tIns="0" rIns="0" bIns="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362484035"/>
      </p:ext>
    </p:extLst>
  </p:cSld>
  <p:clrMapOvr>
    <a:masterClrMapping/>
  </p:clrMapOvr>
  <p:extLst>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0" tIns="0" rIns="0" bIns="0"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181569682"/>
      </p:ext>
    </p:extLst>
  </p:cSld>
  <p:clrMapOvr>
    <a:masterClrMapping/>
  </p:clrMapOvr>
  <p:extLst>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3052008757"/>
      </p:ext>
    </p:extLst>
  </p:cSld>
  <p:clrMapOvr>
    <a:masterClrMapping/>
  </p:clrMapOvr>
  <p:extLst>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79521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a:t>Click to edit master title style</a:t>
            </a:r>
          </a:p>
        </p:txBody>
      </p:sp>
    </p:spTree>
    <p:extLst>
      <p:ext uri="{BB962C8B-B14F-4D97-AF65-F5344CB8AC3E}">
        <p14:creationId xmlns:p14="http://schemas.microsoft.com/office/powerpoint/2010/main" val="1327915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Freeform 1"/>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26059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558590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6262675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_Color  2">
    <p:bg>
      <p:bgPr>
        <a:solidFill>
          <a:srgbClr val="505050"/>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0" tIns="0" rIns="0" bIns="0" anchor="b">
            <a:noAutofit/>
          </a:bodyPr>
          <a:lstStyle>
            <a:lvl1pPr>
              <a:defRPr sz="2000" baseline="0">
                <a:latin typeface="+mn-lt"/>
              </a:defRPr>
            </a:lvl1pPr>
          </a:lstStyle>
          <a:p>
            <a:pPr lvl="0"/>
            <a:r>
              <a:rPr lang="en-US"/>
              <a:t>Click to edit Master text styles</a:t>
            </a:r>
          </a:p>
        </p:txBody>
      </p:sp>
      <p:sp>
        <p:nvSpPr>
          <p:cNvPr id="2" name="Title 1"/>
          <p:cNvSpPr>
            <a:spLocks noGrp="1"/>
          </p:cNvSpPr>
          <p:nvPr>
            <p:ph type="title" hasCustomPrompt="1"/>
          </p:nvPr>
        </p:nvSpPr>
        <p:spPr>
          <a:xfrm>
            <a:off x="274638" y="3040856"/>
            <a:ext cx="11887199" cy="912813"/>
          </a:xfrm>
        </p:spPr>
        <p:txBody>
          <a:bodyPr lIns="0" tIns="0" rIns="0" bIns="0"/>
          <a:lstStyle>
            <a:lvl1pPr>
              <a:defRPr sz="5400"/>
            </a:lvl1pPr>
          </a:lstStyle>
          <a:p>
            <a:r>
              <a:rPr lang="en-US" dirty="0"/>
              <a:t>Click to edit master title style</a:t>
            </a:r>
          </a:p>
        </p:txBody>
      </p:sp>
    </p:spTree>
    <p:extLst>
      <p:ext uri="{BB962C8B-B14F-4D97-AF65-F5344CB8AC3E}">
        <p14:creationId xmlns:p14="http://schemas.microsoft.com/office/powerpoint/2010/main" val="41436036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Content Layout">
    <p:bg>
      <p:bgPr>
        <a:solidFill>
          <a:srgbClr val="505050"/>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74638" y="1668463"/>
            <a:ext cx="11887200" cy="5027612"/>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754357"/>
      </p:ext>
    </p:extLst>
  </p:cSld>
  <p:clrMapOvr>
    <a:masterClrMapping/>
  </p:clrMapOvr>
  <p:extLst mod="1">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Content 2">
    <p:bg>
      <p:bgPr>
        <a:solidFill>
          <a:srgbClr val="505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0" tIns="0" rIns="0" bIns="0">
            <a:noAutofit/>
          </a:bodyPr>
          <a:lstStyle>
            <a:lvl1pPr>
              <a:defRPr sz="3600"/>
            </a:lvl1pPr>
            <a:lvl2pPr>
              <a:defRPr sz="28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0" tIns="0" rIns="0" bIns="0">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a:t>Click to edit Master text styles</a:t>
            </a:r>
          </a:p>
        </p:txBody>
      </p:sp>
      <p:sp>
        <p:nvSpPr>
          <p:cNvPr id="3" name="Title 2"/>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1934615679"/>
      </p:ext>
    </p:extLst>
  </p:cSld>
  <p:clrMapOvr>
    <a:masterClrMapping/>
  </p:clrMapOvr>
  <p:extLst mod="1">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2320277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50505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2494994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rgbClr val="505050"/>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0" tIns="0" rIns="0" bIns="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148471211"/>
      </p:ext>
    </p:extLst>
  </p:cSld>
  <p:clrMapOvr>
    <a:masterClrMapping/>
  </p:clrMapOvr>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1492397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rgbClr val="505050"/>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0" tIns="0" rIns="0" bIns="0"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84410811"/>
      </p:ext>
    </p:extLst>
  </p:cSld>
  <p:clrMapOvr>
    <a:masterClrMapping/>
  </p:clrMapOvr>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505050"/>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1386913395"/>
      </p:ext>
    </p:extLst>
  </p:cSld>
  <p:clrMapOvr>
    <a:masterClrMapping/>
  </p:clrMapOvr>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a:t>Click to edit master title style</a:t>
            </a:r>
          </a:p>
        </p:txBody>
      </p:sp>
    </p:spTree>
    <p:extLst>
      <p:ext uri="{BB962C8B-B14F-4D97-AF65-F5344CB8AC3E}">
        <p14:creationId xmlns:p14="http://schemas.microsoft.com/office/powerpoint/2010/main" val="38237858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rgbClr val="505050"/>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727766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rgbClr val="505050"/>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036186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rgbClr val="505050"/>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157291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0" tIns="0" rIns="0" bIns="0" anchor="b">
            <a:noAutofit/>
          </a:bodyPr>
          <a:lstStyle>
            <a:lvl1pPr>
              <a:defRPr sz="2000" baseline="0">
                <a:latin typeface="+mn-lt"/>
              </a:defRPr>
            </a:lvl1pPr>
          </a:lstStyle>
          <a:p>
            <a:pPr lvl="0"/>
            <a:r>
              <a:rPr lang="en-US"/>
              <a:t>Click to edit Master text styles</a:t>
            </a:r>
          </a:p>
        </p:txBody>
      </p:sp>
      <p:sp>
        <p:nvSpPr>
          <p:cNvPr id="2" name="Title 1"/>
          <p:cNvSpPr>
            <a:spLocks noGrp="1"/>
          </p:cNvSpPr>
          <p:nvPr>
            <p:ph type="title" hasCustomPrompt="1"/>
          </p:nvPr>
        </p:nvSpPr>
        <p:spPr>
          <a:xfrm>
            <a:off x="274638" y="3040856"/>
            <a:ext cx="11887199" cy="912813"/>
          </a:xfrm>
        </p:spPr>
        <p:txBody>
          <a:bodyPr lIns="0" tIns="0" rIns="0" bIns="0"/>
          <a:lstStyle>
            <a:lvl1pPr>
              <a:defRPr sz="5400"/>
            </a:lvl1pPr>
          </a:lstStyle>
          <a:p>
            <a:r>
              <a:rPr lang="en-US" dirty="0"/>
              <a:t>Click to edit master title style</a:t>
            </a:r>
          </a:p>
        </p:txBody>
      </p:sp>
    </p:spTree>
    <p:extLst>
      <p:ext uri="{BB962C8B-B14F-4D97-AF65-F5344CB8AC3E}">
        <p14:creationId xmlns:p14="http://schemas.microsoft.com/office/powerpoint/2010/main" val="311195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74638" y="1668463"/>
            <a:ext cx="11887200" cy="5027612"/>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610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0" tIns="0" rIns="0" bIns="0">
            <a:noAutofit/>
          </a:bodyPr>
          <a:lstStyle>
            <a:lvl1pPr>
              <a:defRPr sz="3600"/>
            </a:lvl1pPr>
            <a:lvl2pPr>
              <a:defRPr sz="28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0" tIns="0" rIns="0" bIns="0">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a:t>Click to edit Master text styles</a:t>
            </a:r>
          </a:p>
        </p:txBody>
      </p:sp>
      <p:sp>
        <p:nvSpPr>
          <p:cNvPr id="3" name="Title 2"/>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1728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17359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0" tIns="0" rIns="0" bIns="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14658688"/>
      </p:ext>
    </p:extLst>
  </p:cSld>
  <p:clrMapOvr>
    <a:masterClrMapping/>
  </p:clrMapOvr>
  <p:extLst>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323636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0" tIns="0" rIns="0" bIns="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5319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0" tIns="0" rIns="0" bIns="0"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31945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Click icon to add picture</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23193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a:t>Click to edit master title style</a:t>
            </a:r>
          </a:p>
        </p:txBody>
      </p:sp>
    </p:spTree>
    <p:extLst>
      <p:ext uri="{BB962C8B-B14F-4D97-AF65-F5344CB8AC3E}">
        <p14:creationId xmlns:p14="http://schemas.microsoft.com/office/powerpoint/2010/main" val="202108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04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Click icon to add picture</a:t>
            </a:r>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a:t>Click icon to add picture</a:t>
            </a:r>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76861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7522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943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120650" y="6316662"/>
            <a:ext cx="10745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21236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0" tIns="0" rIns="0" bIns="0"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61544685"/>
      </p:ext>
    </p:extLst>
  </p:cSld>
  <p:clrMapOvr>
    <a:masterClrMapping/>
  </p:clrMapOvr>
  <p:extLst>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27234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a:t>Click to edit master title style</a:t>
            </a:r>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dirty="0"/>
              <a:t>Click to edit Master subtitle style</a:t>
            </a:r>
          </a:p>
        </p:txBody>
      </p:sp>
      <p:sp>
        <p:nvSpPr>
          <p:cNvPr id="7" name="Freeform 6"/>
          <p:cNvSpPr>
            <a:spLocks noChangeAspect="1" noEditPoints="1"/>
          </p:cNvSpPr>
          <p:nvPr userDrawn="1"/>
        </p:nvSpPr>
        <p:spPr bwMode="auto">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Tree>
    <p:extLst>
      <p:ext uri="{BB962C8B-B14F-4D97-AF65-F5344CB8AC3E}">
        <p14:creationId xmlns:p14="http://schemas.microsoft.com/office/powerpoint/2010/main" val="3470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49534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0" tIns="0" rIns="0" bIns="0" anchor="b">
            <a:noAutofit/>
          </a:bodyPr>
          <a:lstStyle>
            <a:lvl1pPr>
              <a:defRPr sz="2000" baseline="0">
                <a:latin typeface="+mn-lt"/>
              </a:defRPr>
            </a:lvl1pPr>
          </a:lstStyle>
          <a:p>
            <a:pPr lvl="0"/>
            <a:r>
              <a:rPr lang="en-US"/>
              <a:t>Click to edit Master text styles</a:t>
            </a:r>
          </a:p>
        </p:txBody>
      </p:sp>
      <p:sp>
        <p:nvSpPr>
          <p:cNvPr id="2" name="Title 1"/>
          <p:cNvSpPr>
            <a:spLocks noGrp="1"/>
          </p:cNvSpPr>
          <p:nvPr>
            <p:ph type="title" hasCustomPrompt="1"/>
          </p:nvPr>
        </p:nvSpPr>
        <p:spPr>
          <a:xfrm>
            <a:off x="274638" y="3040856"/>
            <a:ext cx="11887199" cy="912813"/>
          </a:xfrm>
        </p:spPr>
        <p:txBody>
          <a:bodyPr lIns="0" tIns="0" rIns="0" bIns="0"/>
          <a:lstStyle>
            <a:lvl1pPr>
              <a:defRPr sz="5400"/>
            </a:lvl1pPr>
          </a:lstStyle>
          <a:p>
            <a:r>
              <a:rPr lang="en-US" dirty="0"/>
              <a:t>Click to edit master title style</a:t>
            </a:r>
          </a:p>
        </p:txBody>
      </p:sp>
    </p:spTree>
    <p:extLst>
      <p:ext uri="{BB962C8B-B14F-4D97-AF65-F5344CB8AC3E}">
        <p14:creationId xmlns:p14="http://schemas.microsoft.com/office/powerpoint/2010/main" val="225109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74638" y="1668463"/>
            <a:ext cx="11887200" cy="5027612"/>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830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0" tIns="0" rIns="0" bIns="0">
            <a:noAutofit/>
          </a:bodyPr>
          <a:lstStyle>
            <a:lvl1pPr>
              <a:defRPr sz="3600"/>
            </a:lvl1pPr>
            <a:lvl2pPr>
              <a:defRPr sz="28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0" tIns="0" rIns="0" bIns="0">
            <a:noAutofit/>
          </a:bodyPr>
          <a:lstStyle>
            <a:lvl1pPr algn="l" defTabSz="914166" rtl="0" eaLnBrk="1" latinLnBrk="0" hangingPunct="1">
              <a:spcBef>
                <a:spcPct val="0"/>
              </a:spcBef>
              <a:buNone/>
              <a:defRPr lang="en-US" sz="2400" kern="1200" dirty="0" smtClean="0">
                <a:gradFill>
                  <a:gsLst>
                    <a:gs pos="0">
                      <a:schemeClr val="bg1">
                        <a:lumMod val="75000"/>
                        <a:lumOff val="25000"/>
                      </a:schemeClr>
                    </a:gs>
                    <a:gs pos="100000">
                      <a:schemeClr val="bg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282871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388895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296730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0" tIns="0" rIns="0" bIns="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2912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0" tIns="0" rIns="0" bIns="0"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1334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1667604029"/>
      </p:ext>
    </p:extLst>
  </p:cSld>
  <p:clrMapOvr>
    <a:masterClrMapping/>
  </p:clrMapOvr>
  <p:extLst>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Click icon to add picture</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91885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a:t>Click to edit master title style</a:t>
            </a:r>
          </a:p>
        </p:txBody>
      </p:sp>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7541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52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Click icon to add picture</a:t>
            </a:r>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a:t>Click icon to add picture</a:t>
            </a:r>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5829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2306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864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a:t>Click to edit master title style</a:t>
            </a:r>
          </a:p>
        </p:txBody>
      </p:sp>
    </p:spTree>
    <p:extLst>
      <p:ext uri="{BB962C8B-B14F-4D97-AF65-F5344CB8AC3E}">
        <p14:creationId xmlns:p14="http://schemas.microsoft.com/office/powerpoint/2010/main" val="39292399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a:t>Click to edit master title style</a:t>
            </a:r>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391099"/>
      </p:ext>
    </p:extLst>
  </p:cSld>
  <p:clrMapOvr>
    <a:masterClrMapping/>
  </p:clrMapOvr>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42085758"/>
      </p:ext>
    </p:extLst>
  </p:cSld>
  <p:clrMapOvr>
    <a:masterClrMapping/>
  </p:clrMapOvr>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306401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a:t>Click to edit master title style</a:t>
            </a:r>
          </a:p>
        </p:txBody>
      </p:sp>
    </p:spTree>
    <p:extLst>
      <p:ext uri="{BB962C8B-B14F-4D97-AF65-F5344CB8AC3E}">
        <p14:creationId xmlns:p14="http://schemas.microsoft.com/office/powerpoint/2010/main" val="22005174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a:t>Click to edit Master text styles</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6414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963431530"/>
      </p:ext>
    </p:extLst>
  </p:cSld>
  <p:clrMapOvr>
    <a:masterClrMapping/>
  </p:clrMapOvr>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6846736"/>
      </p:ext>
    </p:extLst>
  </p:cSld>
  <p:clrMapOvr>
    <a:masterClrMapping/>
  </p:clrMapOvr>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a:t>Click icon to add picture</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472270"/>
      </p:ext>
    </p:extLst>
  </p:cSld>
  <p:clrMapOvr>
    <a:masterClrMapping/>
  </p:clrMapOvr>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a:t>Click to edit Master text styles</a:t>
            </a:r>
          </a:p>
          <a:p>
            <a:pPr lvl="1"/>
            <a:r>
              <a:rPr lang="en-US" dirty="0"/>
              <a:t>Second level</a:t>
            </a:r>
          </a:p>
          <a:p>
            <a:pPr lvl="2"/>
            <a:r>
              <a:rPr lang="en-US" dirty="0"/>
              <a:t>Third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03493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9826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2190849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43110108"/>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87349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4.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668462"/>
            <a:ext cx="11887200" cy="502920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0" tIns="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4264522774"/>
      </p:ext>
    </p:extLst>
  </p:cSld>
  <p:clrMap bg1="dk1" tx1="lt1" bg2="dk2" tx2="lt2" accent1="accent1" accent2="accent2" accent3="accent3" accent4="accent4" accent5="accent5" accent6="accent6" hlink="hlink" folHlink="folHlink"/>
  <p:sldLayoutIdLst>
    <p:sldLayoutId id="2147484182" r:id="rId1"/>
    <p:sldLayoutId id="2147484244" r:id="rId2"/>
    <p:sldLayoutId id="2147484183" r:id="rId3"/>
    <p:sldLayoutId id="2147484184" r:id="rId4"/>
    <p:sldLayoutId id="2147484245" r:id="rId5"/>
    <p:sldLayoutId id="2147484186" r:id="rId6"/>
    <p:sldLayoutId id="2147484187" r:id="rId7"/>
    <p:sldLayoutId id="2147484191" r:id="rId8"/>
    <p:sldLayoutId id="2147484188" r:id="rId9"/>
    <p:sldLayoutId id="2147484196" r:id="rId10"/>
    <p:sldLayoutId id="2147484189" r:id="rId11"/>
    <p:sldLayoutId id="2147484217" r:id="rId12"/>
    <p:sldLayoutId id="2147484218" r:id="rId13"/>
    <p:sldLayoutId id="2147484198" r:id="rId14"/>
    <p:sldLayoutId id="2147484344" r:id="rId15"/>
    <p:sldLayoutId id="2147484361" r:id="rId16"/>
    <p:sldLayoutId id="2147484362" r:id="rId17"/>
    <p:sldLayoutId id="2147484363" r:id="rId18"/>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74638" y="298450"/>
            <a:ext cx="11887199" cy="912813"/>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778585588"/>
      </p:ext>
    </p:extLst>
  </p:cSld>
  <p:clrMap bg1="dk1" tx1="lt1" bg2="dk2" tx2="lt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Lst>
  <p:txStyles>
    <p:titleStyle>
      <a:lvl1pPr algn="l" defTabSz="914166" rtl="0" eaLnBrk="1" latinLnBrk="0" hangingPunct="1">
        <a:spcBef>
          <a:spcPct val="0"/>
        </a:spcBef>
        <a:buNone/>
        <a:defRPr sz="4800" kern="1200">
          <a:solidFill>
            <a:srgbClr val="505050"/>
          </a:soli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solidFill>
            <a:srgbClr val="505050"/>
          </a:solidFill>
          <a:latin typeface="+mj-lt"/>
          <a:ea typeface="+mn-ea"/>
          <a:cs typeface="+mn-cs"/>
        </a:defRPr>
      </a:lvl1pPr>
      <a:lvl2pPr marL="0" indent="0" algn="l" defTabSz="914166" rtl="0" eaLnBrk="1" latinLnBrk="0" hangingPunct="1">
        <a:spcBef>
          <a:spcPct val="20000"/>
        </a:spcBef>
        <a:buFont typeface="Arial" pitchFamily="34" charset="0"/>
        <a:buNone/>
        <a:defRPr sz="2800" kern="1200">
          <a:solidFill>
            <a:srgbClr val="505050"/>
          </a:soli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solidFill>
            <a:srgbClr val="505050"/>
          </a:soli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solidFill>
            <a:srgbClr val="505050"/>
          </a:soli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solidFill>
            <a:srgbClr val="505050"/>
          </a:soli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0" tIns="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4145866818"/>
      </p:ext>
    </p:extLst>
  </p:cSld>
  <p:clrMap bg1="dk1" tx1="lt1" bg2="dk2" tx2="lt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9" r:id="rId12"/>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505050"/>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74638" y="298450"/>
            <a:ext cx="11887199" cy="912813"/>
          </a:xfrm>
          <a:prstGeom prst="rect">
            <a:avLst/>
          </a:prstGeom>
        </p:spPr>
        <p:txBody>
          <a:bodyPr vert="horz" lIns="0" tIns="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2451785515"/>
      </p:ext>
    </p:extLst>
  </p:cSld>
  <p:clrMap bg1="dk1" tx1="lt1" bg2="dk2" tx2="lt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 id="2147484369" r:id="rId5"/>
    <p:sldLayoutId id="2147484370" r:id="rId6"/>
    <p:sldLayoutId id="2147484371" r:id="rId7"/>
    <p:sldLayoutId id="2147484372" r:id="rId8"/>
    <p:sldLayoutId id="2147484373" r:id="rId9"/>
    <p:sldLayoutId id="2147484374" r:id="rId10"/>
    <p:sldLayoutId id="2147484375" r:id="rId11"/>
    <p:sldLayoutId id="2147484378" r:id="rId12"/>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668462"/>
            <a:ext cx="11887200" cy="502920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0" tIns="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387257203"/>
      </p:ext>
    </p:extLst>
  </p:cSld>
  <p:clrMap bg1="dk1" tx1="lt1" bg2="dk2" tx2="lt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74638" y="298450"/>
            <a:ext cx="11887199" cy="912813"/>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4008723676"/>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66" rtl="0" eaLnBrk="1" latinLnBrk="0" hangingPunct="1">
        <a:spcBef>
          <a:spcPct val="0"/>
        </a:spcBef>
        <a:buNone/>
        <a:defRPr sz="4800" kern="1200">
          <a:solidFill>
            <a:srgbClr val="505050"/>
          </a:soli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solidFill>
            <a:srgbClr val="505050"/>
          </a:solidFill>
          <a:latin typeface="+mj-lt"/>
          <a:ea typeface="+mn-ea"/>
          <a:cs typeface="+mn-cs"/>
        </a:defRPr>
      </a:lvl1pPr>
      <a:lvl2pPr marL="0" indent="0" algn="l" defTabSz="914166" rtl="0" eaLnBrk="1" latinLnBrk="0" hangingPunct="1">
        <a:spcBef>
          <a:spcPct val="20000"/>
        </a:spcBef>
        <a:buFont typeface="Arial" pitchFamily="34" charset="0"/>
        <a:buNone/>
        <a:defRPr sz="2800" kern="1200">
          <a:solidFill>
            <a:srgbClr val="505050"/>
          </a:soli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solidFill>
            <a:srgbClr val="505050"/>
          </a:soli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solidFill>
            <a:srgbClr val="505050"/>
          </a:soli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solidFill>
            <a:srgbClr val="505050"/>
          </a:soli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dirty="0"/>
              <a:t>Click to edit Master title style</a:t>
            </a:r>
          </a:p>
        </p:txBody>
      </p:sp>
    </p:spTree>
    <p:extLst>
      <p:ext uri="{BB962C8B-B14F-4D97-AF65-F5344CB8AC3E}">
        <p14:creationId xmlns:p14="http://schemas.microsoft.com/office/powerpoint/2010/main" val="130845117"/>
      </p:ext>
    </p:extLst>
  </p:cSld>
  <p:clrMap bg1="dk1" tx1="lt1" bg2="dk2" tx2="lt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 id="2147484423" r:id="rId12"/>
    <p:sldLayoutId id="2147484424" r:id="rId13"/>
  </p:sldLayoutIdLst>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4.xml"/></Relationships>
</file>

<file path=ppt/slides/_rels/slide4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5.xml"/><Relationship Id="rId1" Type="http://schemas.openxmlformats.org/officeDocument/2006/relationships/themeOverride" Target="../theme/themeOverride1.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5.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8.xml"/><Relationship Id="rId16" Type="http://schemas.openxmlformats.org/officeDocument/2006/relationships/image" Target="../media/image22.png"/><Relationship Id="rId1" Type="http://schemas.openxmlformats.org/officeDocument/2006/relationships/slideLayout" Target="../slideLayouts/slideLayout7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5.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5.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4.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3" Type="http://schemas.openxmlformats.org/officeDocument/2006/relationships/hyperlink" Target="http://preview.windows.com/" TargetMode="External"/><Relationship Id="rId2" Type="http://schemas.openxmlformats.org/officeDocument/2006/relationships/notesSlide" Target="../notesSlides/notesSlide22.xml"/><Relationship Id="rId1" Type="http://schemas.openxmlformats.org/officeDocument/2006/relationships/slideLayout" Target="../slideLayouts/slideLayout57.xml"/><Relationship Id="rId6" Type="http://schemas.openxmlformats.org/officeDocument/2006/relationships/hyperlink" Target="http://www.graphinesoftware.com/" TargetMode="External"/><Relationship Id="rId5" Type="http://schemas.openxmlformats.org/officeDocument/2006/relationships/hyperlink" Target="http://go.microsoft.com/fwlink/?LinkID=311595" TargetMode="External"/><Relationship Id="rId4" Type="http://schemas.openxmlformats.org/officeDocument/2006/relationships/hyperlink" Target="http://go.microsoft.com/fwlink/?LinkID=310136"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7.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hyperlink" Target="http://www.nasa.gov/mission_pages/msl/multimedia/pia16937.html" TargetMode="External"/><Relationship Id="rId2" Type="http://schemas.openxmlformats.org/officeDocument/2006/relationships/notesSlide" Target="../notesSlides/notesSlide25.xml"/><Relationship Id="rId1" Type="http://schemas.openxmlformats.org/officeDocument/2006/relationships/slideLayout" Target="../slideLayouts/slideLayout57.xml"/><Relationship Id="rId4" Type="http://schemas.openxmlformats.org/officeDocument/2006/relationships/hyperlink" Target="http://www.nasa.gov/multimedia/guidelines/index.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08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Stream textures as needed by the </a:t>
            </a:r>
            <a:br>
              <a:rPr lang="en-US" dirty="0"/>
            </a:br>
            <a:r>
              <a:rPr lang="en-US" dirty="0"/>
              <a:t>immediate region.</a:t>
            </a:r>
          </a:p>
          <a:p>
            <a:r>
              <a:rPr lang="en-US" dirty="0"/>
              <a:t>Depending on player position + view, load new resources and unload old ones.</a:t>
            </a:r>
          </a:p>
        </p:txBody>
      </p:sp>
      <p:sp>
        <p:nvSpPr>
          <p:cNvPr id="4" name="Content Placeholder 3"/>
          <p:cNvSpPr>
            <a:spLocks noGrp="1"/>
          </p:cNvSpPr>
          <p:nvPr>
            <p:ph type="body" sz="quarter" idx="11"/>
          </p:nvPr>
        </p:nvSpPr>
        <p:spPr/>
        <p:txBody>
          <a:bodyPr/>
          <a:lstStyle/>
          <a:p>
            <a:r>
              <a:rPr lang="en-US"/>
              <a:t>What is it?</a:t>
            </a:r>
            <a:endParaRPr lang="en-US" dirty="0"/>
          </a:p>
        </p:txBody>
      </p:sp>
      <p:sp>
        <p:nvSpPr>
          <p:cNvPr id="3" name="Title 2"/>
          <p:cNvSpPr>
            <a:spLocks noGrp="1"/>
          </p:cNvSpPr>
          <p:nvPr>
            <p:ph type="title"/>
          </p:nvPr>
        </p:nvSpPr>
        <p:spPr/>
        <p:txBody>
          <a:bodyPr/>
          <a:lstStyle/>
          <a:p>
            <a:r>
              <a:rPr lang="en-US"/>
              <a:t>Texture streaming</a:t>
            </a:r>
            <a:endParaRPr lang="en-US" dirty="0"/>
          </a:p>
        </p:txBody>
      </p:sp>
    </p:spTree>
    <p:extLst>
      <p:ext uri="{BB962C8B-B14F-4D97-AF65-F5344CB8AC3E}">
        <p14:creationId xmlns:p14="http://schemas.microsoft.com/office/powerpoint/2010/main" val="127865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dirty="0"/>
              <a:t>Stream granularity is whole resources </a:t>
            </a:r>
            <a:br>
              <a:rPr lang="en-US" sz="3200" dirty="0"/>
            </a:br>
            <a:r>
              <a:rPr lang="en-US" sz="3200" dirty="0"/>
              <a:t>(still tens of MB).</a:t>
            </a:r>
          </a:p>
          <a:p>
            <a:r>
              <a:rPr lang="en-US" sz="3200" dirty="0"/>
              <a:t>5GBps (PCIE effective bandwidth)/60Hz ≈ </a:t>
            </a:r>
            <a:br>
              <a:rPr lang="en-US" sz="3200" dirty="0"/>
            </a:br>
            <a:r>
              <a:rPr lang="en-US" sz="3200" dirty="0"/>
              <a:t>85MB/frame.</a:t>
            </a:r>
          </a:p>
          <a:p>
            <a:r>
              <a:rPr lang="en-US" sz="3200" dirty="0"/>
              <a:t>May need artificial transition regions to </a:t>
            </a:r>
            <a:br>
              <a:rPr lang="en-US" sz="3200" dirty="0"/>
            </a:br>
            <a:r>
              <a:rPr lang="en-US" sz="3200" dirty="0"/>
              <a:t>ease loading.</a:t>
            </a:r>
          </a:p>
          <a:p>
            <a:r>
              <a:rPr lang="en-US" sz="3200" dirty="0"/>
              <a:t>Often only need a small region of a texture, so bandwidth and memory capacity are wasted.</a:t>
            </a:r>
          </a:p>
        </p:txBody>
      </p:sp>
      <p:sp>
        <p:nvSpPr>
          <p:cNvPr id="4" name="Content Placeholder 3"/>
          <p:cNvSpPr>
            <a:spLocks noGrp="1"/>
          </p:cNvSpPr>
          <p:nvPr>
            <p:ph type="body" sz="quarter" idx="11"/>
          </p:nvPr>
        </p:nvSpPr>
        <p:spPr/>
        <p:txBody>
          <a:bodyPr/>
          <a:lstStyle/>
          <a:p>
            <a:r>
              <a:rPr lang="en-US" dirty="0"/>
              <a:t>Problems with </a:t>
            </a:r>
            <a:br>
              <a:rPr lang="en-US" dirty="0"/>
            </a:br>
            <a:r>
              <a:rPr lang="en-US" dirty="0"/>
              <a:t>this approach…</a:t>
            </a:r>
          </a:p>
        </p:txBody>
      </p:sp>
      <p:sp>
        <p:nvSpPr>
          <p:cNvPr id="3" name="Title 2"/>
          <p:cNvSpPr>
            <a:spLocks noGrp="1"/>
          </p:cNvSpPr>
          <p:nvPr>
            <p:ph type="title"/>
          </p:nvPr>
        </p:nvSpPr>
        <p:spPr/>
        <p:txBody>
          <a:bodyPr/>
          <a:lstStyle/>
          <a:p>
            <a:r>
              <a:rPr lang="en-US"/>
              <a:t>Texture streaming</a:t>
            </a:r>
            <a:endParaRPr lang="en-US" dirty="0"/>
          </a:p>
        </p:txBody>
      </p:sp>
    </p:spTree>
    <p:extLst>
      <p:ext uri="{BB962C8B-B14F-4D97-AF65-F5344CB8AC3E}">
        <p14:creationId xmlns:p14="http://schemas.microsoft.com/office/powerpoint/2010/main" val="172247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Stream texture regions (tiles) as needed.</a:t>
            </a:r>
          </a:p>
          <a:p>
            <a:r>
              <a:rPr lang="en-US" dirty="0"/>
              <a:t>Store lookup tables as textures.</a:t>
            </a:r>
          </a:p>
          <a:p>
            <a:r>
              <a:rPr lang="en-US" dirty="0"/>
              <a:t>Filtering is done manually in pixel </a:t>
            </a:r>
            <a:r>
              <a:rPr lang="en-US" dirty="0" err="1"/>
              <a:t>shader</a:t>
            </a:r>
            <a:r>
              <a:rPr lang="en-US" dirty="0"/>
              <a:t>.</a:t>
            </a:r>
          </a:p>
          <a:p>
            <a:endParaRPr lang="en-US" dirty="0"/>
          </a:p>
        </p:txBody>
      </p:sp>
      <p:sp>
        <p:nvSpPr>
          <p:cNvPr id="4" name="Content Placeholder 3"/>
          <p:cNvSpPr>
            <a:spLocks noGrp="1"/>
          </p:cNvSpPr>
          <p:nvPr>
            <p:ph type="body" sz="quarter" idx="11"/>
          </p:nvPr>
        </p:nvSpPr>
        <p:spPr/>
        <p:txBody>
          <a:bodyPr/>
          <a:lstStyle/>
          <a:p>
            <a:r>
              <a:rPr lang="en-US"/>
              <a:t>What is it?</a:t>
            </a:r>
            <a:endParaRPr lang="en-US" dirty="0"/>
          </a:p>
        </p:txBody>
      </p:sp>
      <p:sp>
        <p:nvSpPr>
          <p:cNvPr id="3" name="Title 2"/>
          <p:cNvSpPr>
            <a:spLocks noGrp="1"/>
          </p:cNvSpPr>
          <p:nvPr>
            <p:ph type="title"/>
          </p:nvPr>
        </p:nvSpPr>
        <p:spPr/>
        <p:txBody>
          <a:bodyPr/>
          <a:lstStyle/>
          <a:p>
            <a:r>
              <a:rPr lang="en-US"/>
              <a:t>Software tiling</a:t>
            </a:r>
            <a:endParaRPr lang="en-US" dirty="0"/>
          </a:p>
        </p:txBody>
      </p:sp>
    </p:spTree>
    <p:extLst>
      <p:ext uri="{BB962C8B-B14F-4D97-AF65-F5344CB8AC3E}">
        <p14:creationId xmlns:p14="http://schemas.microsoft.com/office/powerpoint/2010/main" val="238917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 name="Table 103"/>
          <p:cNvGraphicFramePr>
            <a:graphicFrameLocks noGrp="1"/>
          </p:cNvGraphicFramePr>
          <p:nvPr>
            <p:extLst/>
          </p:nvPr>
        </p:nvGraphicFramePr>
        <p:xfrm>
          <a:off x="7589837" y="3123966"/>
          <a:ext cx="453456" cy="449496"/>
        </p:xfrm>
        <a:graphic>
          <a:graphicData uri="http://schemas.openxmlformats.org/drawingml/2006/table">
            <a:tbl>
              <a:tblPr firstRow="1" bandRow="1">
                <a:tableStyleId>{2D5ABB26-0587-4C30-8999-92F81FD0307C}</a:tableStyleId>
              </a:tblPr>
              <a:tblGrid>
                <a:gridCol w="226728">
                  <a:extLst>
                    <a:ext uri="{9D8B030D-6E8A-4147-A177-3AD203B41FA5}">
                      <a16:colId xmlns:a16="http://schemas.microsoft.com/office/drawing/2014/main" val="20000"/>
                    </a:ext>
                  </a:extLst>
                </a:gridCol>
                <a:gridCol w="226728">
                  <a:extLst>
                    <a:ext uri="{9D8B030D-6E8A-4147-A177-3AD203B41FA5}">
                      <a16:colId xmlns:a16="http://schemas.microsoft.com/office/drawing/2014/main" val="20001"/>
                    </a:ext>
                  </a:extLst>
                </a:gridCol>
              </a:tblGrid>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extLst>
                  <a:ext uri="{0D108BD9-81ED-4DB2-BD59-A6C34878D82A}">
                    <a16:rowId xmlns:a16="http://schemas.microsoft.com/office/drawing/2014/main" val="10000"/>
                  </a:ext>
                </a:extLst>
              </a:tr>
              <a:tr h="216207">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alpha val="50000"/>
                      </a:schemeClr>
                    </a:solidFill>
                  </a:tcPr>
                </a:tc>
                <a:extLst>
                  <a:ext uri="{0D108BD9-81ED-4DB2-BD59-A6C34878D82A}">
                    <a16:rowId xmlns:a16="http://schemas.microsoft.com/office/drawing/2014/main" val="10001"/>
                  </a:ext>
                </a:extLst>
              </a:tr>
            </a:tbl>
          </a:graphicData>
        </a:graphic>
      </p:graphicFrame>
      <p:sp>
        <p:nvSpPr>
          <p:cNvPr id="4" name="Content Placeholder 3"/>
          <p:cNvSpPr>
            <a:spLocks noGrp="1"/>
          </p:cNvSpPr>
          <p:nvPr>
            <p:ph type="body" sz="quarter" idx="11"/>
          </p:nvPr>
        </p:nvSpPr>
        <p:spPr/>
        <p:txBody>
          <a:bodyPr/>
          <a:lstStyle/>
          <a:p>
            <a:r>
              <a:rPr lang="en-US"/>
              <a:t>How does it work?</a:t>
            </a:r>
            <a:endParaRPr lang="en-US" dirty="0"/>
          </a:p>
        </p:txBody>
      </p:sp>
      <p:sp>
        <p:nvSpPr>
          <p:cNvPr id="3" name="Title 2"/>
          <p:cNvSpPr>
            <a:spLocks noGrp="1"/>
          </p:cNvSpPr>
          <p:nvPr>
            <p:ph type="title"/>
          </p:nvPr>
        </p:nvSpPr>
        <p:spPr/>
        <p:txBody>
          <a:bodyPr/>
          <a:lstStyle/>
          <a:p>
            <a:r>
              <a:rPr lang="en-US"/>
              <a:t>Software tiling</a:t>
            </a:r>
            <a:endParaRPr lang="en-US" dirty="0"/>
          </a:p>
        </p:txBody>
      </p:sp>
      <p:graphicFrame>
        <p:nvGraphicFramePr>
          <p:cNvPr id="70" name="Table 69"/>
          <p:cNvGraphicFramePr>
            <a:graphicFrameLocks noGrp="1"/>
          </p:cNvGraphicFramePr>
          <p:nvPr>
            <p:extLst/>
          </p:nvPr>
        </p:nvGraphicFramePr>
        <p:xfrm>
          <a:off x="1323551" y="2954526"/>
          <a:ext cx="1790696" cy="1797984"/>
        </p:xfrm>
        <a:graphic>
          <a:graphicData uri="http://schemas.openxmlformats.org/drawingml/2006/table">
            <a:tbl>
              <a:tblPr firstRow="1" bandRow="1">
                <a:tableStyleId>{2D5ABB26-0587-4C30-8999-92F81FD0307C}</a:tableStyleId>
              </a:tblPr>
              <a:tblGrid>
                <a:gridCol w="223837">
                  <a:extLst>
                    <a:ext uri="{9D8B030D-6E8A-4147-A177-3AD203B41FA5}">
                      <a16:colId xmlns:a16="http://schemas.microsoft.com/office/drawing/2014/main" val="20000"/>
                    </a:ext>
                  </a:extLst>
                </a:gridCol>
                <a:gridCol w="223837">
                  <a:extLst>
                    <a:ext uri="{9D8B030D-6E8A-4147-A177-3AD203B41FA5}">
                      <a16:colId xmlns:a16="http://schemas.microsoft.com/office/drawing/2014/main" val="20001"/>
                    </a:ext>
                  </a:extLst>
                </a:gridCol>
                <a:gridCol w="223837">
                  <a:extLst>
                    <a:ext uri="{9D8B030D-6E8A-4147-A177-3AD203B41FA5}">
                      <a16:colId xmlns:a16="http://schemas.microsoft.com/office/drawing/2014/main" val="20002"/>
                    </a:ext>
                  </a:extLst>
                </a:gridCol>
                <a:gridCol w="223837">
                  <a:extLst>
                    <a:ext uri="{9D8B030D-6E8A-4147-A177-3AD203B41FA5}">
                      <a16:colId xmlns:a16="http://schemas.microsoft.com/office/drawing/2014/main" val="20003"/>
                    </a:ext>
                  </a:extLst>
                </a:gridCol>
                <a:gridCol w="223837">
                  <a:extLst>
                    <a:ext uri="{9D8B030D-6E8A-4147-A177-3AD203B41FA5}">
                      <a16:colId xmlns:a16="http://schemas.microsoft.com/office/drawing/2014/main" val="20004"/>
                    </a:ext>
                  </a:extLst>
                </a:gridCol>
                <a:gridCol w="223837">
                  <a:extLst>
                    <a:ext uri="{9D8B030D-6E8A-4147-A177-3AD203B41FA5}">
                      <a16:colId xmlns:a16="http://schemas.microsoft.com/office/drawing/2014/main" val="20005"/>
                    </a:ext>
                  </a:extLst>
                </a:gridCol>
                <a:gridCol w="223837">
                  <a:extLst>
                    <a:ext uri="{9D8B030D-6E8A-4147-A177-3AD203B41FA5}">
                      <a16:colId xmlns:a16="http://schemas.microsoft.com/office/drawing/2014/main" val="20006"/>
                    </a:ext>
                  </a:extLst>
                </a:gridCol>
                <a:gridCol w="223837">
                  <a:extLst>
                    <a:ext uri="{9D8B030D-6E8A-4147-A177-3AD203B41FA5}">
                      <a16:colId xmlns:a16="http://schemas.microsoft.com/office/drawing/2014/main" val="20007"/>
                    </a:ext>
                  </a:extLst>
                </a:gridCol>
              </a:tblGrid>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A</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B</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C</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H</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F</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G</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J</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K</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L</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W</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O</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P</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Q</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R</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N</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T</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U</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V</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S</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Y</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Z</a:t>
                      </a:r>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2" name="Oval 71"/>
          <p:cNvSpPr/>
          <p:nvPr/>
        </p:nvSpPr>
        <p:spPr bwMode="auto">
          <a:xfrm>
            <a:off x="2240597" y="3748722"/>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p:cNvSpPr txBox="1"/>
          <p:nvPr/>
        </p:nvSpPr>
        <p:spPr>
          <a:xfrm>
            <a:off x="1265237" y="2500302"/>
            <a:ext cx="1914947" cy="400110"/>
          </a:xfrm>
          <a:prstGeom prst="rect">
            <a:avLst/>
          </a:prstGeom>
          <a:noFill/>
        </p:spPr>
        <p:txBody>
          <a:bodyPr wrap="none" rtlCol="0">
            <a:spAutoFit/>
          </a:bodyPr>
          <a:lstStyle/>
          <a:p>
            <a:pPr algn="ctr"/>
            <a:r>
              <a:rPr lang="en-US" sz="2000" dirty="0">
                <a:gradFill>
                  <a:gsLst>
                    <a:gs pos="0">
                      <a:srgbClr val="FFFFFF"/>
                    </a:gs>
                    <a:gs pos="100000">
                      <a:srgbClr val="FFFFFF"/>
                    </a:gs>
                  </a:gsLst>
                  <a:lin ang="5400000" scaled="0"/>
                </a:gradFill>
              </a:rPr>
              <a:t>Lookup texture</a:t>
            </a:r>
          </a:p>
        </p:txBody>
      </p:sp>
      <p:sp>
        <p:nvSpPr>
          <p:cNvPr id="74" name="TextBox 73"/>
          <p:cNvSpPr txBox="1"/>
          <p:nvPr/>
        </p:nvSpPr>
        <p:spPr>
          <a:xfrm>
            <a:off x="4335212" y="2486628"/>
            <a:ext cx="1594347" cy="400110"/>
          </a:xfrm>
          <a:prstGeom prst="rect">
            <a:avLst/>
          </a:prstGeom>
          <a:noFill/>
        </p:spPr>
        <p:txBody>
          <a:bodyPr wrap="none" rtlCol="0">
            <a:spAutoFit/>
          </a:bodyPr>
          <a:lstStyle/>
          <a:p>
            <a:pPr algn="ctr"/>
            <a:r>
              <a:rPr lang="en-US" sz="2000" dirty="0">
                <a:gradFill>
                  <a:gsLst>
                    <a:gs pos="0">
                      <a:srgbClr val="FFFFFF"/>
                    </a:gs>
                    <a:gs pos="100000">
                      <a:srgbClr val="FFFFFF"/>
                    </a:gs>
                  </a:gsLst>
                  <a:lin ang="5400000" scaled="0"/>
                </a:gradFill>
              </a:rPr>
              <a:t>Data texture</a:t>
            </a:r>
          </a:p>
        </p:txBody>
      </p:sp>
      <p:graphicFrame>
        <p:nvGraphicFramePr>
          <p:cNvPr id="75" name="Table 74"/>
          <p:cNvGraphicFramePr>
            <a:graphicFrameLocks noGrp="1"/>
          </p:cNvGraphicFramePr>
          <p:nvPr>
            <p:extLst/>
          </p:nvPr>
        </p:nvGraphicFramePr>
        <p:xfrm>
          <a:off x="4237037" y="2956578"/>
          <a:ext cx="1790696" cy="1797984"/>
        </p:xfrm>
        <a:graphic>
          <a:graphicData uri="http://schemas.openxmlformats.org/drawingml/2006/table">
            <a:tbl>
              <a:tblPr firstRow="1" bandRow="1">
                <a:tableStyleId>{2D5ABB26-0587-4C30-8999-92F81FD0307C}</a:tableStyleId>
              </a:tblPr>
              <a:tblGrid>
                <a:gridCol w="223837">
                  <a:extLst>
                    <a:ext uri="{9D8B030D-6E8A-4147-A177-3AD203B41FA5}">
                      <a16:colId xmlns:a16="http://schemas.microsoft.com/office/drawing/2014/main" val="20000"/>
                    </a:ext>
                  </a:extLst>
                </a:gridCol>
                <a:gridCol w="223837">
                  <a:extLst>
                    <a:ext uri="{9D8B030D-6E8A-4147-A177-3AD203B41FA5}">
                      <a16:colId xmlns:a16="http://schemas.microsoft.com/office/drawing/2014/main" val="20001"/>
                    </a:ext>
                  </a:extLst>
                </a:gridCol>
                <a:gridCol w="223837">
                  <a:extLst>
                    <a:ext uri="{9D8B030D-6E8A-4147-A177-3AD203B41FA5}">
                      <a16:colId xmlns:a16="http://schemas.microsoft.com/office/drawing/2014/main" val="20002"/>
                    </a:ext>
                  </a:extLst>
                </a:gridCol>
                <a:gridCol w="223837">
                  <a:extLst>
                    <a:ext uri="{9D8B030D-6E8A-4147-A177-3AD203B41FA5}">
                      <a16:colId xmlns:a16="http://schemas.microsoft.com/office/drawing/2014/main" val="20003"/>
                    </a:ext>
                  </a:extLst>
                </a:gridCol>
                <a:gridCol w="223837">
                  <a:extLst>
                    <a:ext uri="{9D8B030D-6E8A-4147-A177-3AD203B41FA5}">
                      <a16:colId xmlns:a16="http://schemas.microsoft.com/office/drawing/2014/main" val="20004"/>
                    </a:ext>
                  </a:extLst>
                </a:gridCol>
                <a:gridCol w="223837">
                  <a:extLst>
                    <a:ext uri="{9D8B030D-6E8A-4147-A177-3AD203B41FA5}">
                      <a16:colId xmlns:a16="http://schemas.microsoft.com/office/drawing/2014/main" val="20005"/>
                    </a:ext>
                  </a:extLst>
                </a:gridCol>
                <a:gridCol w="223837">
                  <a:extLst>
                    <a:ext uri="{9D8B030D-6E8A-4147-A177-3AD203B41FA5}">
                      <a16:colId xmlns:a16="http://schemas.microsoft.com/office/drawing/2014/main" val="20006"/>
                    </a:ext>
                  </a:extLst>
                </a:gridCol>
                <a:gridCol w="223837">
                  <a:extLst>
                    <a:ext uri="{9D8B030D-6E8A-4147-A177-3AD203B41FA5}">
                      <a16:colId xmlns:a16="http://schemas.microsoft.com/office/drawing/2014/main" val="20007"/>
                    </a:ext>
                  </a:extLst>
                </a:gridCol>
              </a:tblGrid>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5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b="1"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endParaRPr lang="en-US" sz="1000" b="1"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1"/>
                  </a:ext>
                </a:extLst>
              </a:tr>
              <a:tr h="0">
                <a:tc>
                  <a:txBody>
                    <a:bodyPr/>
                    <a:lstStyle/>
                    <a:p>
                      <a:pPr algn="ctr"/>
                      <a:endParaRPr lang="en-US" sz="1000" b="1"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1000" b="1"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a:txBody>
                    <a:bodyPr/>
                    <a:lstStyle/>
                    <a:p>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80" name="TextBox 79"/>
          <p:cNvSpPr txBox="1"/>
          <p:nvPr/>
        </p:nvSpPr>
        <p:spPr>
          <a:xfrm>
            <a:off x="7208837" y="2181107"/>
            <a:ext cx="1503167" cy="707886"/>
          </a:xfrm>
          <a:prstGeom prst="rect">
            <a:avLst/>
          </a:prstGeom>
          <a:noFill/>
        </p:spPr>
        <p:txBody>
          <a:bodyPr wrap="none" rtlCol="0">
            <a:spAutoFit/>
          </a:bodyPr>
          <a:lstStyle/>
          <a:p>
            <a:r>
              <a:rPr lang="en-US" sz="2000" dirty="0">
                <a:gradFill>
                  <a:gsLst>
                    <a:gs pos="0">
                      <a:srgbClr val="FFFFFF"/>
                    </a:gs>
                    <a:gs pos="100000">
                      <a:srgbClr val="FFFFFF"/>
                    </a:gs>
                  </a:gsLst>
                  <a:lin ang="5400000" scaled="0"/>
                </a:gradFill>
              </a:rPr>
              <a:t>Loaded</a:t>
            </a:r>
          </a:p>
          <a:p>
            <a:r>
              <a:rPr lang="en-US" sz="2000" dirty="0">
                <a:gradFill>
                  <a:gsLst>
                    <a:gs pos="0">
                      <a:srgbClr val="FFFFFF"/>
                    </a:gs>
                    <a:gs pos="100000">
                      <a:srgbClr val="FFFFFF"/>
                    </a:gs>
                  </a:gsLst>
                  <a:lin ang="5400000" scaled="0"/>
                </a:gradFill>
              </a:rPr>
              <a:t>data values</a:t>
            </a:r>
          </a:p>
        </p:txBody>
      </p:sp>
      <p:graphicFrame>
        <p:nvGraphicFramePr>
          <p:cNvPr id="81" name="Table 80"/>
          <p:cNvGraphicFramePr>
            <a:graphicFrameLocks noGrp="1"/>
          </p:cNvGraphicFramePr>
          <p:nvPr>
            <p:extLst/>
          </p:nvPr>
        </p:nvGraphicFramePr>
        <p:xfrm>
          <a:off x="7733692" y="2971566"/>
          <a:ext cx="453456" cy="449496"/>
        </p:xfrm>
        <a:graphic>
          <a:graphicData uri="http://schemas.openxmlformats.org/drawingml/2006/table">
            <a:tbl>
              <a:tblPr firstRow="1" bandRow="1">
                <a:tableStyleId>{2D5ABB26-0587-4C30-8999-92F81FD0307C}</a:tableStyleId>
              </a:tblPr>
              <a:tblGrid>
                <a:gridCol w="226728">
                  <a:extLst>
                    <a:ext uri="{9D8B030D-6E8A-4147-A177-3AD203B41FA5}">
                      <a16:colId xmlns:a16="http://schemas.microsoft.com/office/drawing/2014/main" val="20000"/>
                    </a:ext>
                  </a:extLst>
                </a:gridCol>
                <a:gridCol w="226728">
                  <a:extLst>
                    <a:ext uri="{9D8B030D-6E8A-4147-A177-3AD203B41FA5}">
                      <a16:colId xmlns:a16="http://schemas.microsoft.com/office/drawing/2014/main" val="20001"/>
                    </a:ext>
                  </a:extLst>
                </a:gridCol>
              </a:tblGrid>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85FF"/>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48FF"/>
                    </a:solidFill>
                  </a:tcPr>
                </a:tc>
                <a:extLst>
                  <a:ext uri="{0D108BD9-81ED-4DB2-BD59-A6C34878D82A}">
                    <a16:rowId xmlns:a16="http://schemas.microsoft.com/office/drawing/2014/main" val="10000"/>
                  </a:ext>
                </a:extLst>
              </a:tr>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bl>
          </a:graphicData>
        </a:graphic>
      </p:graphicFrame>
      <p:sp>
        <p:nvSpPr>
          <p:cNvPr id="83" name="TextBox 82"/>
          <p:cNvSpPr txBox="1"/>
          <p:nvPr/>
        </p:nvSpPr>
        <p:spPr>
          <a:xfrm>
            <a:off x="9593690" y="2150945"/>
            <a:ext cx="1647823" cy="707886"/>
          </a:xfrm>
          <a:prstGeom prst="rect">
            <a:avLst/>
          </a:prstGeom>
          <a:noFill/>
        </p:spPr>
        <p:txBody>
          <a:bodyPr wrap="none" rtlCol="0">
            <a:spAutoFit/>
          </a:bodyPr>
          <a:lstStyle/>
          <a:p>
            <a:r>
              <a:rPr lang="en-US" sz="2000" dirty="0">
                <a:gradFill>
                  <a:gsLst>
                    <a:gs pos="0">
                      <a:srgbClr val="FFFFFF"/>
                    </a:gs>
                    <a:gs pos="100000">
                      <a:srgbClr val="FFFFFF"/>
                    </a:gs>
                  </a:gsLst>
                  <a:lin ang="5400000" scaled="0"/>
                </a:gradFill>
              </a:rPr>
              <a:t>Manual</a:t>
            </a:r>
          </a:p>
          <a:p>
            <a:r>
              <a:rPr lang="en-US" sz="2000" dirty="0">
                <a:gradFill>
                  <a:gsLst>
                    <a:gs pos="0">
                      <a:srgbClr val="FFFFFF"/>
                    </a:gs>
                    <a:gs pos="100000">
                      <a:srgbClr val="FFFFFF"/>
                    </a:gs>
                  </a:gsLst>
                  <a:lin ang="5400000" scaled="0"/>
                </a:gradFill>
              </a:rPr>
              <a:t>interpolation</a:t>
            </a:r>
          </a:p>
        </p:txBody>
      </p:sp>
      <p:graphicFrame>
        <p:nvGraphicFramePr>
          <p:cNvPr id="84" name="Table 83"/>
          <p:cNvGraphicFramePr>
            <a:graphicFrameLocks noGrp="1"/>
          </p:cNvGraphicFramePr>
          <p:nvPr>
            <p:extLst/>
          </p:nvPr>
        </p:nvGraphicFramePr>
        <p:xfrm>
          <a:off x="10190872" y="2946837"/>
          <a:ext cx="453456" cy="461309"/>
        </p:xfrm>
        <a:graphic>
          <a:graphicData uri="http://schemas.openxmlformats.org/drawingml/2006/table">
            <a:tbl>
              <a:tblPr firstRow="1" bandRow="1">
                <a:tableStyleId>{2D5ABB26-0587-4C30-8999-92F81FD0307C}</a:tableStyleId>
              </a:tblPr>
              <a:tblGrid>
                <a:gridCol w="453456">
                  <a:extLst>
                    <a:ext uri="{9D8B030D-6E8A-4147-A177-3AD203B41FA5}">
                      <a16:colId xmlns:a16="http://schemas.microsoft.com/office/drawing/2014/main" val="20000"/>
                    </a:ext>
                  </a:extLst>
                </a:gridCol>
              </a:tblGrid>
              <a:tr h="461309">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3D8"/>
                    </a:solidFill>
                  </a:tcPr>
                </a:tc>
                <a:extLst>
                  <a:ext uri="{0D108BD9-81ED-4DB2-BD59-A6C34878D82A}">
                    <a16:rowId xmlns:a16="http://schemas.microsoft.com/office/drawing/2014/main" val="10000"/>
                  </a:ext>
                </a:extLst>
              </a:tr>
            </a:tbl>
          </a:graphicData>
        </a:graphic>
      </p:graphicFrame>
      <p:sp>
        <p:nvSpPr>
          <p:cNvPr id="85" name="Oval 84"/>
          <p:cNvSpPr/>
          <p:nvPr/>
        </p:nvSpPr>
        <p:spPr bwMode="auto">
          <a:xfrm>
            <a:off x="4269422" y="3505803"/>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87" name="Table 86"/>
          <p:cNvGraphicFramePr>
            <a:graphicFrameLocks noGrp="1"/>
          </p:cNvGraphicFramePr>
          <p:nvPr>
            <p:extLst/>
          </p:nvPr>
        </p:nvGraphicFramePr>
        <p:xfrm>
          <a:off x="7818437" y="3047766"/>
          <a:ext cx="453456" cy="449496"/>
        </p:xfrm>
        <a:graphic>
          <a:graphicData uri="http://schemas.openxmlformats.org/drawingml/2006/table">
            <a:tbl>
              <a:tblPr firstRow="1" bandRow="1">
                <a:tableStyleId>{2D5ABB26-0587-4C30-8999-92F81FD0307C}</a:tableStyleId>
              </a:tblPr>
              <a:tblGrid>
                <a:gridCol w="226728">
                  <a:extLst>
                    <a:ext uri="{9D8B030D-6E8A-4147-A177-3AD203B41FA5}">
                      <a16:colId xmlns:a16="http://schemas.microsoft.com/office/drawing/2014/main" val="20000"/>
                    </a:ext>
                  </a:extLst>
                </a:gridCol>
                <a:gridCol w="226728">
                  <a:extLst>
                    <a:ext uri="{9D8B030D-6E8A-4147-A177-3AD203B41FA5}">
                      <a16:colId xmlns:a16="http://schemas.microsoft.com/office/drawing/2014/main" val="20001"/>
                    </a:ext>
                  </a:extLst>
                </a:gridCol>
              </a:tblGrid>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extLst>
                  <a:ext uri="{0D108BD9-81ED-4DB2-BD59-A6C34878D82A}">
                    <a16:rowId xmlns:a16="http://schemas.microsoft.com/office/drawing/2014/main" val="10000"/>
                  </a:ext>
                </a:extLst>
              </a:tr>
              <a:tr h="216207">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alpha val="50000"/>
                      </a:schemeClr>
                    </a:solidFill>
                  </a:tcPr>
                </a:tc>
                <a:extLst>
                  <a:ext uri="{0D108BD9-81ED-4DB2-BD59-A6C34878D82A}">
                    <a16:rowId xmlns:a16="http://schemas.microsoft.com/office/drawing/2014/main" val="10001"/>
                  </a:ext>
                </a:extLst>
              </a:tr>
            </a:tbl>
          </a:graphicData>
        </a:graphic>
      </p:graphicFrame>
      <p:sp>
        <p:nvSpPr>
          <p:cNvPr id="88" name="TextBox 87"/>
          <p:cNvSpPr txBox="1"/>
          <p:nvPr/>
        </p:nvSpPr>
        <p:spPr>
          <a:xfrm>
            <a:off x="7970837" y="4254797"/>
            <a:ext cx="2663678"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Bilinear filtering </a:t>
            </a:r>
            <a:r>
              <a:rPr lang="en-US" sz="2400" dirty="0">
                <a:gradFill>
                  <a:gsLst>
                    <a:gs pos="0">
                      <a:srgbClr val="FFFFFF"/>
                    </a:gs>
                    <a:gs pos="100000">
                      <a:srgbClr val="FFFFFF"/>
                    </a:gs>
                  </a:gsLst>
                  <a:lin ang="5400000" scaled="0"/>
                </a:gradFill>
                <a:sym typeface="Wingdings" panose="05000000000000000000" pitchFamily="2" charset="2"/>
              </a:rPr>
              <a:t></a:t>
            </a:r>
            <a:endParaRPr lang="en-US" sz="2400" dirty="0">
              <a:gradFill>
                <a:gsLst>
                  <a:gs pos="0">
                    <a:srgbClr val="FFFFFF"/>
                  </a:gs>
                  <a:gs pos="100000">
                    <a:srgbClr val="FFFFFF"/>
                  </a:gs>
                </a:gsLst>
                <a:lin ang="5400000" scaled="0"/>
              </a:gradFill>
            </a:endParaRPr>
          </a:p>
        </p:txBody>
      </p:sp>
      <p:sp>
        <p:nvSpPr>
          <p:cNvPr id="89" name="TextBox 88"/>
          <p:cNvSpPr txBox="1"/>
          <p:nvPr/>
        </p:nvSpPr>
        <p:spPr>
          <a:xfrm>
            <a:off x="7904602" y="4711997"/>
            <a:ext cx="2729914" cy="461665"/>
          </a:xfrm>
          <a:prstGeom prst="rect">
            <a:avLst/>
          </a:prstGeom>
          <a:noFill/>
        </p:spPr>
        <p:txBody>
          <a:bodyPr wrap="none" rtlCol="0">
            <a:spAutoFit/>
          </a:bodyPr>
          <a:lstStyle/>
          <a:p>
            <a:r>
              <a:rPr lang="en-US" sz="2400" dirty="0" err="1">
                <a:gradFill>
                  <a:gsLst>
                    <a:gs pos="0">
                      <a:srgbClr val="FFFFFF"/>
                    </a:gs>
                    <a:gs pos="100000">
                      <a:srgbClr val="FFFFFF"/>
                    </a:gs>
                  </a:gsLst>
                  <a:lin ang="5400000" scaled="0"/>
                </a:gradFill>
              </a:rPr>
              <a:t>Trilinear</a:t>
            </a:r>
            <a:r>
              <a:rPr lang="en-US" sz="2400" dirty="0">
                <a:gradFill>
                  <a:gsLst>
                    <a:gs pos="0">
                      <a:srgbClr val="FFFFFF"/>
                    </a:gs>
                    <a:gs pos="100000">
                      <a:srgbClr val="FFFFFF"/>
                    </a:gs>
                  </a:gsLst>
                  <a:lin ang="5400000" scaled="0"/>
                </a:gradFill>
              </a:rPr>
              <a:t> filtering </a:t>
            </a:r>
            <a:r>
              <a:rPr lang="en-US" sz="2400" dirty="0">
                <a:gradFill>
                  <a:gsLst>
                    <a:gs pos="0">
                      <a:srgbClr val="FFFFFF"/>
                    </a:gs>
                    <a:gs pos="100000">
                      <a:srgbClr val="FFFFFF"/>
                    </a:gs>
                  </a:gsLst>
                  <a:lin ang="5400000" scaled="0"/>
                </a:gradFill>
                <a:sym typeface="Wingdings" panose="05000000000000000000" pitchFamily="2" charset="2"/>
              </a:rPr>
              <a:t></a:t>
            </a:r>
            <a:endParaRPr lang="en-US" sz="2400" dirty="0">
              <a:gradFill>
                <a:gsLst>
                  <a:gs pos="0">
                    <a:srgbClr val="FFFFFF"/>
                  </a:gs>
                  <a:gs pos="100000">
                    <a:srgbClr val="FFFFFF"/>
                  </a:gs>
                </a:gsLst>
                <a:lin ang="5400000" scaled="0"/>
              </a:gradFill>
            </a:endParaRPr>
          </a:p>
        </p:txBody>
      </p:sp>
      <p:sp>
        <p:nvSpPr>
          <p:cNvPr id="90" name="TextBox 89"/>
          <p:cNvSpPr txBox="1"/>
          <p:nvPr/>
        </p:nvSpPr>
        <p:spPr>
          <a:xfrm>
            <a:off x="7437437" y="5169197"/>
            <a:ext cx="3263970"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Anisotropic filtering </a:t>
            </a:r>
            <a:r>
              <a:rPr lang="en-US" sz="2400" dirty="0">
                <a:gradFill>
                  <a:gsLst>
                    <a:gs pos="0">
                      <a:srgbClr val="FFFFFF"/>
                    </a:gs>
                    <a:gs pos="100000">
                      <a:srgbClr val="FFFFFF"/>
                    </a:gs>
                  </a:gsLst>
                  <a:lin ang="5400000" scaled="0"/>
                </a:gradFill>
                <a:sym typeface="Wingdings" panose="05000000000000000000" pitchFamily="2" charset="2"/>
              </a:rPr>
              <a:t></a:t>
            </a:r>
            <a:endParaRPr lang="en-US" sz="2400" dirty="0">
              <a:gradFill>
                <a:gsLst>
                  <a:gs pos="0">
                    <a:srgbClr val="FFFFFF"/>
                  </a:gs>
                  <a:gs pos="100000">
                    <a:srgbClr val="FFFFFF"/>
                  </a:gs>
                </a:gsLst>
                <a:lin ang="5400000" scaled="0"/>
              </a:gradFill>
            </a:endParaRPr>
          </a:p>
        </p:txBody>
      </p:sp>
      <p:graphicFrame>
        <p:nvGraphicFramePr>
          <p:cNvPr id="103" name="Table 102"/>
          <p:cNvGraphicFramePr>
            <a:graphicFrameLocks noGrp="1"/>
          </p:cNvGraphicFramePr>
          <p:nvPr>
            <p:extLst/>
          </p:nvPr>
        </p:nvGraphicFramePr>
        <p:xfrm>
          <a:off x="7894637" y="2887662"/>
          <a:ext cx="453456" cy="449496"/>
        </p:xfrm>
        <a:graphic>
          <a:graphicData uri="http://schemas.openxmlformats.org/drawingml/2006/table">
            <a:tbl>
              <a:tblPr firstRow="1" bandRow="1">
                <a:tableStyleId>{2D5ABB26-0587-4C30-8999-92F81FD0307C}</a:tableStyleId>
              </a:tblPr>
              <a:tblGrid>
                <a:gridCol w="226728">
                  <a:extLst>
                    <a:ext uri="{9D8B030D-6E8A-4147-A177-3AD203B41FA5}">
                      <a16:colId xmlns:a16="http://schemas.microsoft.com/office/drawing/2014/main" val="20000"/>
                    </a:ext>
                  </a:extLst>
                </a:gridCol>
                <a:gridCol w="226728">
                  <a:extLst>
                    <a:ext uri="{9D8B030D-6E8A-4147-A177-3AD203B41FA5}">
                      <a16:colId xmlns:a16="http://schemas.microsoft.com/office/drawing/2014/main" val="20001"/>
                    </a:ext>
                  </a:extLst>
                </a:gridCol>
              </a:tblGrid>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extLst>
                  <a:ext uri="{0D108BD9-81ED-4DB2-BD59-A6C34878D82A}">
                    <a16:rowId xmlns:a16="http://schemas.microsoft.com/office/drawing/2014/main" val="10000"/>
                  </a:ext>
                </a:extLst>
              </a:tr>
              <a:tr h="216207">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alpha val="50000"/>
                      </a:schemeClr>
                    </a:solidFill>
                  </a:tcPr>
                </a:tc>
                <a:extLst>
                  <a:ext uri="{0D108BD9-81ED-4DB2-BD59-A6C34878D82A}">
                    <a16:rowId xmlns:a16="http://schemas.microsoft.com/office/drawing/2014/main" val="10001"/>
                  </a:ext>
                </a:extLst>
              </a:tr>
            </a:tbl>
          </a:graphicData>
        </a:graphic>
      </p:graphicFrame>
      <p:graphicFrame>
        <p:nvGraphicFramePr>
          <p:cNvPr id="105" name="Table 104"/>
          <p:cNvGraphicFramePr>
            <a:graphicFrameLocks noGrp="1"/>
          </p:cNvGraphicFramePr>
          <p:nvPr>
            <p:extLst/>
          </p:nvPr>
        </p:nvGraphicFramePr>
        <p:xfrm>
          <a:off x="7970837" y="3192462"/>
          <a:ext cx="453456" cy="449496"/>
        </p:xfrm>
        <a:graphic>
          <a:graphicData uri="http://schemas.openxmlformats.org/drawingml/2006/table">
            <a:tbl>
              <a:tblPr firstRow="1" bandRow="1">
                <a:tableStyleId>{2D5ABB26-0587-4C30-8999-92F81FD0307C}</a:tableStyleId>
              </a:tblPr>
              <a:tblGrid>
                <a:gridCol w="226728">
                  <a:extLst>
                    <a:ext uri="{9D8B030D-6E8A-4147-A177-3AD203B41FA5}">
                      <a16:colId xmlns:a16="http://schemas.microsoft.com/office/drawing/2014/main" val="20000"/>
                    </a:ext>
                  </a:extLst>
                </a:gridCol>
                <a:gridCol w="226728">
                  <a:extLst>
                    <a:ext uri="{9D8B030D-6E8A-4147-A177-3AD203B41FA5}">
                      <a16:colId xmlns:a16="http://schemas.microsoft.com/office/drawing/2014/main" val="20001"/>
                    </a:ext>
                  </a:extLst>
                </a:gridCol>
              </a:tblGrid>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extLst>
                  <a:ext uri="{0D108BD9-81ED-4DB2-BD59-A6C34878D82A}">
                    <a16:rowId xmlns:a16="http://schemas.microsoft.com/office/drawing/2014/main" val="10000"/>
                  </a:ext>
                </a:extLst>
              </a:tr>
              <a:tr h="216207">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alpha val="50000"/>
                      </a:schemeClr>
                    </a:solidFill>
                  </a:tcPr>
                </a:tc>
                <a:extLst>
                  <a:ext uri="{0D108BD9-81ED-4DB2-BD59-A6C34878D82A}">
                    <a16:rowId xmlns:a16="http://schemas.microsoft.com/office/drawing/2014/main" val="10001"/>
                  </a:ext>
                </a:extLst>
              </a:tr>
            </a:tbl>
          </a:graphicData>
        </a:graphic>
      </p:graphicFrame>
      <p:graphicFrame>
        <p:nvGraphicFramePr>
          <p:cNvPr id="22" name="Table 21"/>
          <p:cNvGraphicFramePr>
            <a:graphicFrameLocks noGrp="1"/>
          </p:cNvGraphicFramePr>
          <p:nvPr>
            <p:extLst/>
          </p:nvPr>
        </p:nvGraphicFramePr>
        <p:xfrm>
          <a:off x="7437437" y="3421062"/>
          <a:ext cx="453456" cy="449496"/>
        </p:xfrm>
        <a:graphic>
          <a:graphicData uri="http://schemas.openxmlformats.org/drawingml/2006/table">
            <a:tbl>
              <a:tblPr firstRow="1" bandRow="1">
                <a:tableStyleId>{2D5ABB26-0587-4C30-8999-92F81FD0307C}</a:tableStyleId>
              </a:tblPr>
              <a:tblGrid>
                <a:gridCol w="226728">
                  <a:extLst>
                    <a:ext uri="{9D8B030D-6E8A-4147-A177-3AD203B41FA5}">
                      <a16:colId xmlns:a16="http://schemas.microsoft.com/office/drawing/2014/main" val="20000"/>
                    </a:ext>
                  </a:extLst>
                </a:gridCol>
                <a:gridCol w="226728">
                  <a:extLst>
                    <a:ext uri="{9D8B030D-6E8A-4147-A177-3AD203B41FA5}">
                      <a16:colId xmlns:a16="http://schemas.microsoft.com/office/drawing/2014/main" val="20001"/>
                    </a:ext>
                  </a:extLst>
                </a:gridCol>
              </a:tblGrid>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extLst>
                  <a:ext uri="{0D108BD9-81ED-4DB2-BD59-A6C34878D82A}">
                    <a16:rowId xmlns:a16="http://schemas.microsoft.com/office/drawing/2014/main" val="10000"/>
                  </a:ext>
                </a:extLst>
              </a:tr>
              <a:tr h="216207">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BA00">
                        <a:alpha val="50000"/>
                      </a:srgbClr>
                    </a:solidFill>
                  </a:tcPr>
                </a:tc>
                <a:extLst>
                  <a:ext uri="{0D108BD9-81ED-4DB2-BD59-A6C34878D82A}">
                    <a16:rowId xmlns:a16="http://schemas.microsoft.com/office/drawing/2014/main" val="10001"/>
                  </a:ext>
                </a:extLst>
              </a:tr>
            </a:tbl>
          </a:graphicData>
        </a:graphic>
      </p:graphicFrame>
      <p:graphicFrame>
        <p:nvGraphicFramePr>
          <p:cNvPr id="23" name="Table 22"/>
          <p:cNvGraphicFramePr>
            <a:graphicFrameLocks noGrp="1"/>
          </p:cNvGraphicFramePr>
          <p:nvPr>
            <p:extLst/>
          </p:nvPr>
        </p:nvGraphicFramePr>
        <p:xfrm>
          <a:off x="7818437" y="3497262"/>
          <a:ext cx="453456" cy="449496"/>
        </p:xfrm>
        <a:graphic>
          <a:graphicData uri="http://schemas.openxmlformats.org/drawingml/2006/table">
            <a:tbl>
              <a:tblPr firstRow="1" bandRow="1">
                <a:tableStyleId>{2D5ABB26-0587-4C30-8999-92F81FD0307C}</a:tableStyleId>
              </a:tblPr>
              <a:tblGrid>
                <a:gridCol w="226728">
                  <a:extLst>
                    <a:ext uri="{9D8B030D-6E8A-4147-A177-3AD203B41FA5}">
                      <a16:colId xmlns:a16="http://schemas.microsoft.com/office/drawing/2014/main" val="20000"/>
                    </a:ext>
                  </a:extLst>
                </a:gridCol>
                <a:gridCol w="226728">
                  <a:extLst>
                    <a:ext uri="{9D8B030D-6E8A-4147-A177-3AD203B41FA5}">
                      <a16:colId xmlns:a16="http://schemas.microsoft.com/office/drawing/2014/main" val="20001"/>
                    </a:ext>
                  </a:extLst>
                </a:gridCol>
              </a:tblGrid>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extLst>
                  <a:ext uri="{0D108BD9-81ED-4DB2-BD59-A6C34878D82A}">
                    <a16:rowId xmlns:a16="http://schemas.microsoft.com/office/drawing/2014/main" val="10000"/>
                  </a:ext>
                </a:extLst>
              </a:tr>
              <a:tr h="216207">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alpha val="50000"/>
                      </a:schemeClr>
                    </a:solidFill>
                  </a:tcPr>
                </a:tc>
                <a:extLst>
                  <a:ext uri="{0D108BD9-81ED-4DB2-BD59-A6C34878D82A}">
                    <a16:rowId xmlns:a16="http://schemas.microsoft.com/office/drawing/2014/main" val="10001"/>
                  </a:ext>
                </a:extLst>
              </a:tr>
            </a:tbl>
          </a:graphicData>
        </a:graphic>
      </p:graphicFrame>
      <p:graphicFrame>
        <p:nvGraphicFramePr>
          <p:cNvPr id="24" name="Table 23"/>
          <p:cNvGraphicFramePr>
            <a:graphicFrameLocks noGrp="1"/>
          </p:cNvGraphicFramePr>
          <p:nvPr>
            <p:extLst/>
          </p:nvPr>
        </p:nvGraphicFramePr>
        <p:xfrm>
          <a:off x="8123237" y="3344862"/>
          <a:ext cx="453456" cy="449496"/>
        </p:xfrm>
        <a:graphic>
          <a:graphicData uri="http://schemas.openxmlformats.org/drawingml/2006/table">
            <a:tbl>
              <a:tblPr firstRow="1" bandRow="1">
                <a:tableStyleId>{2D5ABB26-0587-4C30-8999-92F81FD0307C}</a:tableStyleId>
              </a:tblPr>
              <a:tblGrid>
                <a:gridCol w="226728">
                  <a:extLst>
                    <a:ext uri="{9D8B030D-6E8A-4147-A177-3AD203B41FA5}">
                      <a16:colId xmlns:a16="http://schemas.microsoft.com/office/drawing/2014/main" val="20000"/>
                    </a:ext>
                  </a:extLst>
                </a:gridCol>
                <a:gridCol w="226728">
                  <a:extLst>
                    <a:ext uri="{9D8B030D-6E8A-4147-A177-3AD203B41FA5}">
                      <a16:colId xmlns:a16="http://schemas.microsoft.com/office/drawing/2014/main" val="20001"/>
                    </a:ext>
                  </a:extLst>
                </a:gridCol>
              </a:tblGrid>
              <a:tr h="0">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extLst>
                  <a:ext uri="{0D108BD9-81ED-4DB2-BD59-A6C34878D82A}">
                    <a16:rowId xmlns:a16="http://schemas.microsoft.com/office/drawing/2014/main" val="10000"/>
                  </a:ext>
                </a:extLst>
              </a:tr>
              <a:tr h="216207">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alpha val="50000"/>
                      </a:schemeClr>
                    </a:solidFill>
                  </a:tcPr>
                </a:tc>
                <a:tc>
                  <a:txBody>
                    <a:bodyPr/>
                    <a:lstStyle/>
                    <a:p>
                      <a:pPr algn="ctr"/>
                      <a:endParaRPr lang="en-US" sz="1000" dirty="0"/>
                    </a:p>
                  </a:txBody>
                  <a:tcPr marL="72348" marR="72348" marT="36174" marB="361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9483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par>
                                <p:cTn id="21" presetID="10" presetClass="entr" presetSubtype="0"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500"/>
                                        <p:tgtEl>
                                          <p:spTgt spid="103"/>
                                        </p:tgtEl>
                                      </p:cBhvr>
                                    </p:animEffect>
                                  </p:childTnLst>
                                </p:cTn>
                              </p:par>
                              <p:par>
                                <p:cTn id="24" presetID="10" presetClass="entr" presetSubtype="0" fill="hold" nodeType="with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fade">
                                      <p:cBhvr>
                                        <p:cTn id="26" dur="500"/>
                                        <p:tgtEl>
                                          <p:spTgt spid="104"/>
                                        </p:tgtEl>
                                      </p:cBhvr>
                                    </p:animEffect>
                                  </p:childTnLst>
                                </p:cTn>
                              </p:par>
                              <p:par>
                                <p:cTn id="27" presetID="10" presetClass="entr" presetSubtype="0" fill="hold" nodeType="with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To avoid seams at tile boundaries, border regions with duplicate data are required.</a:t>
            </a:r>
          </a:p>
          <a:p>
            <a:r>
              <a:rPr lang="en-US" dirty="0"/>
              <a:t>Border must be large enough to cover all samples.</a:t>
            </a:r>
          </a:p>
          <a:p>
            <a:r>
              <a:rPr lang="en-US" dirty="0"/>
              <a:t>Overhead increases with larger formats and higher anisotropy.</a:t>
            </a:r>
          </a:p>
        </p:txBody>
      </p:sp>
      <p:sp>
        <p:nvSpPr>
          <p:cNvPr id="4" name="Content Placeholder 3"/>
          <p:cNvSpPr>
            <a:spLocks noGrp="1"/>
          </p:cNvSpPr>
          <p:nvPr>
            <p:ph type="body" sz="quarter" idx="11"/>
          </p:nvPr>
        </p:nvSpPr>
        <p:spPr/>
        <p:txBody>
          <a:bodyPr/>
          <a:lstStyle/>
          <a:p>
            <a:r>
              <a:rPr lang="en-US" dirty="0"/>
              <a:t>How does it work?</a:t>
            </a:r>
          </a:p>
        </p:txBody>
      </p:sp>
      <p:sp>
        <p:nvSpPr>
          <p:cNvPr id="3" name="Title 2"/>
          <p:cNvSpPr>
            <a:spLocks noGrp="1"/>
          </p:cNvSpPr>
          <p:nvPr>
            <p:ph type="title"/>
          </p:nvPr>
        </p:nvSpPr>
        <p:spPr/>
        <p:txBody>
          <a:bodyPr/>
          <a:lstStyle/>
          <a:p>
            <a:r>
              <a:rPr lang="en-US"/>
              <a:t>Software tiling</a:t>
            </a:r>
            <a:endParaRPr lang="en-US" dirty="0"/>
          </a:p>
        </p:txBody>
      </p:sp>
    </p:spTree>
    <p:extLst>
      <p:ext uri="{BB962C8B-B14F-4D97-AF65-F5344CB8AC3E}">
        <p14:creationId xmlns:p14="http://schemas.microsoft.com/office/powerpoint/2010/main" val="163954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Software tiling</a:t>
            </a:r>
          </a:p>
        </p:txBody>
      </p:sp>
      <p:graphicFrame>
        <p:nvGraphicFramePr>
          <p:cNvPr id="5" name="Chart 4"/>
          <p:cNvGraphicFramePr>
            <a:graphicFrameLocks/>
          </p:cNvGraphicFramePr>
          <p:nvPr>
            <p:extLst/>
          </p:nvPr>
        </p:nvGraphicFramePr>
        <p:xfrm>
          <a:off x="2636838" y="1241424"/>
          <a:ext cx="9525000" cy="5303838"/>
        </p:xfrm>
        <a:graphic>
          <a:graphicData uri="http://schemas.openxmlformats.org/drawingml/2006/chart">
            <c:chart xmlns:c="http://schemas.openxmlformats.org/drawingml/2006/chart" xmlns:r="http://schemas.openxmlformats.org/officeDocument/2006/relationships" r:id="rId2"/>
          </a:graphicData>
        </a:graphic>
      </p:graphicFrame>
      <p:sp>
        <p:nvSpPr>
          <p:cNvPr id="2" name="Oval 1"/>
          <p:cNvSpPr/>
          <p:nvPr/>
        </p:nvSpPr>
        <p:spPr bwMode="auto">
          <a:xfrm>
            <a:off x="7125456" y="5069644"/>
            <a:ext cx="201168" cy="201168"/>
          </a:xfrm>
          <a:prstGeom prst="ellipse">
            <a:avLst/>
          </a:prstGeom>
          <a:solidFill>
            <a:srgbClr val="FFFF00">
              <a:alpha val="50196"/>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551238" y="2607052"/>
            <a:ext cx="8610600" cy="3709610"/>
            <a:chOff x="3246437" y="2607052"/>
            <a:chExt cx="8610600" cy="3709610"/>
          </a:xfrm>
        </p:grpSpPr>
        <p:sp>
          <p:nvSpPr>
            <p:cNvPr id="7" name="Rectangle 6"/>
            <p:cNvSpPr/>
            <p:nvPr/>
          </p:nvSpPr>
          <p:spPr bwMode="auto">
            <a:xfrm>
              <a:off x="3246437" y="5783262"/>
              <a:ext cx="3048000" cy="533400"/>
            </a:xfrm>
            <a:prstGeom prst="rect">
              <a:avLst/>
            </a:prstGeom>
            <a:solidFill>
              <a:srgbClr val="00188F">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742237" y="5783262"/>
              <a:ext cx="3048000" cy="533400"/>
            </a:xfrm>
            <a:prstGeom prst="rect">
              <a:avLst/>
            </a:prstGeom>
            <a:solidFill>
              <a:srgbClr val="00188F">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0790237" y="2607052"/>
              <a:ext cx="1066800" cy="1195009"/>
            </a:xfrm>
            <a:prstGeom prst="rect">
              <a:avLst/>
            </a:prstGeom>
            <a:solidFill>
              <a:srgbClr val="00188F">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0772774" y="4131657"/>
              <a:ext cx="1066800" cy="1195009"/>
            </a:xfrm>
            <a:prstGeom prst="rect">
              <a:avLst/>
            </a:prstGeom>
            <a:solidFill>
              <a:srgbClr val="00188F">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 Placeholder 5"/>
          <p:cNvSpPr>
            <a:spLocks noGrp="1"/>
          </p:cNvSpPr>
          <p:nvPr>
            <p:ph type="body" sz="quarter" idx="11"/>
          </p:nvPr>
        </p:nvSpPr>
        <p:spPr/>
        <p:txBody>
          <a:bodyPr/>
          <a:lstStyle/>
          <a:p>
            <a:r>
              <a:rPr lang="en-US" dirty="0"/>
              <a:t>How does it work?</a:t>
            </a:r>
          </a:p>
        </p:txBody>
      </p:sp>
    </p:spTree>
    <p:extLst>
      <p:ext uri="{BB962C8B-B14F-4D97-AF65-F5344CB8AC3E}">
        <p14:creationId xmlns:p14="http://schemas.microsoft.com/office/powerpoint/2010/main" val="66596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Requires manual filtering.</a:t>
            </a:r>
          </a:p>
          <a:p>
            <a:r>
              <a:rPr lang="en-US" dirty="0"/>
              <a:t>Anisotropic filtering is complicated.</a:t>
            </a:r>
          </a:p>
          <a:p>
            <a:r>
              <a:rPr lang="en-US" dirty="0"/>
              <a:t>Requires duplication in border regions.</a:t>
            </a:r>
          </a:p>
          <a:p>
            <a:endParaRPr lang="en-US" dirty="0"/>
          </a:p>
        </p:txBody>
      </p:sp>
      <p:sp>
        <p:nvSpPr>
          <p:cNvPr id="4" name="Content Placeholder 3"/>
          <p:cNvSpPr>
            <a:spLocks noGrp="1"/>
          </p:cNvSpPr>
          <p:nvPr>
            <p:ph type="body" sz="quarter" idx="11"/>
          </p:nvPr>
        </p:nvSpPr>
        <p:spPr/>
        <p:txBody>
          <a:bodyPr/>
          <a:lstStyle/>
          <a:p>
            <a:r>
              <a:rPr lang="en-US"/>
              <a:t>We’re not quite there yet…</a:t>
            </a:r>
            <a:endParaRPr lang="en-US" dirty="0"/>
          </a:p>
        </p:txBody>
      </p:sp>
      <p:sp>
        <p:nvSpPr>
          <p:cNvPr id="3" name="Title 2"/>
          <p:cNvSpPr>
            <a:spLocks noGrp="1"/>
          </p:cNvSpPr>
          <p:nvPr>
            <p:ph type="title"/>
          </p:nvPr>
        </p:nvSpPr>
        <p:spPr/>
        <p:txBody>
          <a:bodyPr/>
          <a:lstStyle/>
          <a:p>
            <a:r>
              <a:rPr lang="en-US"/>
              <a:t>Software tiling</a:t>
            </a:r>
            <a:endParaRPr lang="en-US" dirty="0"/>
          </a:p>
        </p:txBody>
      </p:sp>
    </p:spTree>
    <p:extLst>
      <p:ext uri="{BB962C8B-B14F-4D97-AF65-F5344CB8AC3E}">
        <p14:creationId xmlns:p14="http://schemas.microsoft.com/office/powerpoint/2010/main" val="26989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Hardware solution</a:t>
            </a:r>
          </a:p>
        </p:txBody>
      </p:sp>
    </p:spTree>
    <p:extLst>
      <p:ext uri="{BB962C8B-B14F-4D97-AF65-F5344CB8AC3E}">
        <p14:creationId xmlns:p14="http://schemas.microsoft.com/office/powerpoint/2010/main" val="166192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Stream texture regions (tiles) as necessary.</a:t>
            </a:r>
          </a:p>
          <a:p>
            <a:r>
              <a:rPr lang="en-US" dirty="0"/>
              <a:t>Program hardware page tables to perform indirection.</a:t>
            </a:r>
          </a:p>
          <a:p>
            <a:r>
              <a:rPr lang="en-US" dirty="0"/>
              <a:t>Same approach as software tiling, but hardware-accelerated!</a:t>
            </a:r>
          </a:p>
        </p:txBody>
      </p:sp>
      <p:sp>
        <p:nvSpPr>
          <p:cNvPr id="4" name="Content Placeholder 3"/>
          <p:cNvSpPr>
            <a:spLocks noGrp="1"/>
          </p:cNvSpPr>
          <p:nvPr>
            <p:ph type="body" sz="quarter" idx="11"/>
          </p:nvPr>
        </p:nvSpPr>
        <p:spPr/>
        <p:txBody>
          <a:bodyPr/>
          <a:lstStyle/>
          <a:p>
            <a:r>
              <a:rPr lang="en-US"/>
              <a:t>What is it?</a:t>
            </a:r>
            <a:endParaRPr lang="en-US" dirty="0"/>
          </a:p>
        </p:txBody>
      </p:sp>
      <p:sp>
        <p:nvSpPr>
          <p:cNvPr id="3" name="Title 2"/>
          <p:cNvSpPr>
            <a:spLocks noGrp="1"/>
          </p:cNvSpPr>
          <p:nvPr>
            <p:ph type="title"/>
          </p:nvPr>
        </p:nvSpPr>
        <p:spPr/>
        <p:txBody>
          <a:bodyPr/>
          <a:lstStyle/>
          <a:p>
            <a:r>
              <a:rPr lang="en-US"/>
              <a:t>Hardware tiling</a:t>
            </a:r>
            <a:endParaRPr lang="en-US" dirty="0"/>
          </a:p>
        </p:txBody>
      </p:sp>
    </p:spTree>
    <p:extLst>
      <p:ext uri="{BB962C8B-B14F-4D97-AF65-F5344CB8AC3E}">
        <p14:creationId xmlns:p14="http://schemas.microsoft.com/office/powerpoint/2010/main" val="43430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Hardware tiling</a:t>
            </a:r>
          </a:p>
        </p:txBody>
      </p:sp>
      <p:sp>
        <p:nvSpPr>
          <p:cNvPr id="4" name="Content Placeholder 3"/>
          <p:cNvSpPr>
            <a:spLocks noGrp="1"/>
          </p:cNvSpPr>
          <p:nvPr>
            <p:ph type="body" sz="quarter" idx="11"/>
          </p:nvPr>
        </p:nvSpPr>
        <p:spPr/>
        <p:txBody>
          <a:bodyPr/>
          <a:lstStyle/>
          <a:p>
            <a:r>
              <a:rPr lang="en-US" sz="2000" dirty="0"/>
              <a:t>How does it work?</a:t>
            </a:r>
          </a:p>
        </p:txBody>
      </p:sp>
      <p:graphicFrame>
        <p:nvGraphicFramePr>
          <p:cNvPr id="43" name="Table 42"/>
          <p:cNvGraphicFramePr>
            <a:graphicFrameLocks noGrp="1"/>
          </p:cNvGraphicFramePr>
          <p:nvPr>
            <p:extLst/>
          </p:nvPr>
        </p:nvGraphicFramePr>
        <p:xfrm>
          <a:off x="1069646" y="3307122"/>
          <a:ext cx="1143000" cy="1112520"/>
        </p:xfrm>
        <a:graphic>
          <a:graphicData uri="http://schemas.openxmlformats.org/drawingml/2006/table">
            <a:tbl>
              <a:tblPr firstRow="1" bandRow="1">
                <a:tableStyleId>{2D5ABB26-0587-4C30-8999-92F81FD0307C}</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70840">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6D78"/>
                    </a:solidFill>
                  </a:tcPr>
                </a:tc>
                <a:tc>
                  <a:txBody>
                    <a:bodyPr/>
                    <a:lstStyle/>
                    <a:p>
                      <a:pPr algn="ctr"/>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85FF"/>
                    </a:solidFill>
                  </a:tcPr>
                </a:tc>
                <a:tc>
                  <a:txBody>
                    <a:bodyPr/>
                    <a:lstStyle/>
                    <a:p>
                      <a:pPr algn="ctr"/>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48FF"/>
                    </a:solidFill>
                  </a:tcPr>
                </a:tc>
                <a:extLst>
                  <a:ext uri="{0D108BD9-81ED-4DB2-BD59-A6C34878D82A}">
                    <a16:rowId xmlns:a16="http://schemas.microsoft.com/office/drawing/2014/main" val="10001"/>
                  </a:ext>
                </a:extLst>
              </a:tr>
              <a:tr h="370840">
                <a:tc>
                  <a:txBody>
                    <a:bodyPr/>
                    <a:lstStyle/>
                    <a:p>
                      <a:pPr algn="ctr"/>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A0DA"/>
                    </a:solidFill>
                  </a:tcPr>
                </a:tc>
                <a:extLst>
                  <a:ext uri="{0D108BD9-81ED-4DB2-BD59-A6C34878D82A}">
                    <a16:rowId xmlns:a16="http://schemas.microsoft.com/office/drawing/2014/main" val="10002"/>
                  </a:ext>
                </a:extLst>
              </a:tr>
            </a:tbl>
          </a:graphicData>
        </a:graphic>
      </p:graphicFrame>
      <p:sp>
        <p:nvSpPr>
          <p:cNvPr id="45" name="TextBox 44"/>
          <p:cNvSpPr txBox="1"/>
          <p:nvPr/>
        </p:nvSpPr>
        <p:spPr>
          <a:xfrm>
            <a:off x="841046" y="2645997"/>
            <a:ext cx="1642501" cy="646331"/>
          </a:xfrm>
          <a:prstGeom prst="rect">
            <a:avLst/>
          </a:prstGeom>
          <a:noFill/>
        </p:spPr>
        <p:txBody>
          <a:bodyPr wrap="none" rtlCol="0">
            <a:spAutoFit/>
          </a:bodyPr>
          <a:lstStyle/>
          <a:p>
            <a:r>
              <a:rPr lang="en-US" dirty="0">
                <a:gradFill>
                  <a:gsLst>
                    <a:gs pos="0">
                      <a:srgbClr val="FFFFFF"/>
                    </a:gs>
                    <a:gs pos="100000">
                      <a:srgbClr val="FFFFFF"/>
                    </a:gs>
                  </a:gsLst>
                  <a:lin ang="5400000" scaled="0"/>
                </a:gradFill>
              </a:rPr>
              <a:t>Virtual texture</a:t>
            </a:r>
          </a:p>
          <a:p>
            <a:pPr algn="ctr"/>
            <a:r>
              <a:rPr lang="en-US" dirty="0">
                <a:gradFill>
                  <a:gsLst>
                    <a:gs pos="0">
                      <a:srgbClr val="FFFFFF"/>
                    </a:gs>
                    <a:gs pos="100000">
                      <a:srgbClr val="FFFFFF"/>
                    </a:gs>
                  </a:gsLst>
                  <a:lin ang="5400000" scaled="0"/>
                </a:gradFill>
              </a:rPr>
              <a:t>(UV space)</a:t>
            </a:r>
          </a:p>
        </p:txBody>
      </p:sp>
      <p:sp>
        <p:nvSpPr>
          <p:cNvPr id="44" name="TextBox 43"/>
          <p:cNvSpPr txBox="1"/>
          <p:nvPr/>
        </p:nvSpPr>
        <p:spPr>
          <a:xfrm>
            <a:off x="7361237" y="2213530"/>
            <a:ext cx="1907510" cy="369332"/>
          </a:xfrm>
          <a:prstGeom prst="rect">
            <a:avLst/>
          </a:prstGeom>
          <a:noFill/>
        </p:spPr>
        <p:txBody>
          <a:bodyPr wrap="none" rtlCol="0">
            <a:spAutoFit/>
          </a:bodyPr>
          <a:lstStyle/>
          <a:p>
            <a:r>
              <a:rPr lang="en-US" dirty="0">
                <a:gradFill>
                  <a:gsLst>
                    <a:gs pos="0">
                      <a:srgbClr val="FFFFFF"/>
                    </a:gs>
                    <a:gs pos="100000">
                      <a:srgbClr val="FFFFFF"/>
                    </a:gs>
                  </a:gsLst>
                  <a:lin ang="5400000" scaled="0"/>
                </a:gradFill>
              </a:rPr>
              <a:t>Physical memory</a:t>
            </a:r>
          </a:p>
        </p:txBody>
      </p:sp>
      <p:sp>
        <p:nvSpPr>
          <p:cNvPr id="51" name="TextBox 50"/>
          <p:cNvSpPr txBox="1"/>
          <p:nvPr/>
        </p:nvSpPr>
        <p:spPr>
          <a:xfrm>
            <a:off x="5227637" y="2213530"/>
            <a:ext cx="1251240" cy="369332"/>
          </a:xfrm>
          <a:prstGeom prst="rect">
            <a:avLst/>
          </a:prstGeom>
          <a:noFill/>
        </p:spPr>
        <p:txBody>
          <a:bodyPr wrap="none" rtlCol="0">
            <a:spAutoFit/>
          </a:bodyPr>
          <a:lstStyle/>
          <a:p>
            <a:r>
              <a:rPr lang="en-US" dirty="0">
                <a:gradFill>
                  <a:gsLst>
                    <a:gs pos="0">
                      <a:srgbClr val="FFFFFF"/>
                    </a:gs>
                    <a:gs pos="100000">
                      <a:srgbClr val="FFFFFF"/>
                    </a:gs>
                  </a:gsLst>
                  <a:lin ang="5400000" scaled="0"/>
                </a:gradFill>
              </a:rPr>
              <a:t>Page table</a:t>
            </a:r>
          </a:p>
        </p:txBody>
      </p:sp>
      <p:sp>
        <p:nvSpPr>
          <p:cNvPr id="49" name="Oval 48"/>
          <p:cNvSpPr/>
          <p:nvPr/>
        </p:nvSpPr>
        <p:spPr bwMode="auto">
          <a:xfrm>
            <a:off x="2109859" y="3785796"/>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3026126" y="2289492"/>
            <a:ext cx="1522981" cy="646331"/>
          </a:xfrm>
          <a:prstGeom prst="rect">
            <a:avLst/>
          </a:prstGeom>
          <a:noFill/>
        </p:spPr>
        <p:txBody>
          <a:bodyPr wrap="none" rtlCol="0">
            <a:spAutoFit/>
          </a:bodyPr>
          <a:lstStyle/>
          <a:p>
            <a:r>
              <a:rPr lang="en-US" dirty="0">
                <a:gradFill>
                  <a:gsLst>
                    <a:gs pos="0">
                      <a:srgbClr val="FFFFFF"/>
                    </a:gs>
                    <a:gs pos="100000">
                      <a:srgbClr val="FFFFFF"/>
                    </a:gs>
                  </a:gsLst>
                  <a:lin ang="5400000" scaled="0"/>
                </a:gradFill>
              </a:rPr>
              <a:t>Hardware</a:t>
            </a:r>
          </a:p>
          <a:p>
            <a:r>
              <a:rPr lang="en-US" dirty="0">
                <a:gradFill>
                  <a:gsLst>
                    <a:gs pos="0">
                      <a:srgbClr val="FFFFFF"/>
                    </a:gs>
                    <a:gs pos="100000">
                      <a:srgbClr val="FFFFFF"/>
                    </a:gs>
                  </a:gsLst>
                  <a:lin ang="5400000" scaled="0"/>
                </a:gradFill>
              </a:rPr>
              <a:t>filtering units</a:t>
            </a:r>
          </a:p>
        </p:txBody>
      </p:sp>
      <p:grpSp>
        <p:nvGrpSpPr>
          <p:cNvPr id="19" name="Group 18"/>
          <p:cNvGrpSpPr/>
          <p:nvPr/>
        </p:nvGrpSpPr>
        <p:grpSpPr>
          <a:xfrm>
            <a:off x="2201299" y="3785796"/>
            <a:ext cx="5921938" cy="940207"/>
            <a:chOff x="2201299" y="3785796"/>
            <a:chExt cx="5921938" cy="940207"/>
          </a:xfrm>
        </p:grpSpPr>
        <p:cxnSp>
          <p:nvCxnSpPr>
            <p:cNvPr id="58" name="Straight Arrow Connector 57"/>
            <p:cNvCxnSpPr/>
            <p:nvPr/>
          </p:nvCxnSpPr>
          <p:spPr>
            <a:xfrm flipV="1">
              <a:off x="6240292" y="3785796"/>
              <a:ext cx="1882945" cy="938629"/>
            </a:xfrm>
            <a:prstGeom prst="straightConnector1">
              <a:avLst/>
            </a:prstGeom>
            <a:ln w="25400">
              <a:solidFill>
                <a:srgbClr val="2348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0" idx="2"/>
            </p:cNvCxnSpPr>
            <p:nvPr/>
          </p:nvCxnSpPr>
          <p:spPr>
            <a:xfrm>
              <a:off x="3941370" y="3836628"/>
              <a:ext cx="1525547" cy="889375"/>
            </a:xfrm>
            <a:prstGeom prst="straightConnector1">
              <a:avLst/>
            </a:prstGeom>
            <a:ln w="25400">
              <a:solidFill>
                <a:srgbClr val="2348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0" idx="0"/>
              <a:endCxn id="49" idx="6"/>
            </p:cNvCxnSpPr>
            <p:nvPr/>
          </p:nvCxnSpPr>
          <p:spPr>
            <a:xfrm flipH="1" flipV="1">
              <a:off x="2201299" y="3831516"/>
              <a:ext cx="1322757" cy="5112"/>
            </a:xfrm>
            <a:prstGeom prst="straightConnector1">
              <a:avLst/>
            </a:prstGeom>
            <a:ln w="25400">
              <a:solidFill>
                <a:schemeClr val="accent3"/>
              </a:solidFill>
              <a:headEnd type="triangle" w="med" len="lg"/>
              <a:tailEnd type="none"/>
            </a:ln>
          </p:spPr>
          <p:style>
            <a:lnRef idx="1">
              <a:schemeClr val="accent1"/>
            </a:lnRef>
            <a:fillRef idx="0">
              <a:schemeClr val="accent1"/>
            </a:fillRef>
            <a:effectRef idx="0">
              <a:schemeClr val="accent1"/>
            </a:effectRef>
            <a:fontRef idx="minor">
              <a:schemeClr val="tx1"/>
            </a:fontRef>
          </p:style>
        </p:cxnSp>
      </p:grpSp>
      <p:sp>
        <p:nvSpPr>
          <p:cNvPr id="50" name="Trapezoid 49"/>
          <p:cNvSpPr/>
          <p:nvPr/>
        </p:nvSpPr>
        <p:spPr bwMode="auto">
          <a:xfrm rot="16200000">
            <a:off x="2950770" y="3627971"/>
            <a:ext cx="1563886" cy="417314"/>
          </a:xfrm>
          <a:prstGeom prst="trapezoid">
            <a:avLst>
              <a:gd name="adj" fmla="val 78399"/>
            </a:avLst>
          </a:prstGeom>
          <a:solidFill>
            <a:schemeClr val="tx1">
              <a:lumMod val="5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8" name="Table 47"/>
          <p:cNvGraphicFramePr>
            <a:graphicFrameLocks noGrp="1"/>
          </p:cNvGraphicFramePr>
          <p:nvPr>
            <p:extLst/>
          </p:nvPr>
        </p:nvGraphicFramePr>
        <p:xfrm>
          <a:off x="5481152" y="2674302"/>
          <a:ext cx="762000" cy="3337560"/>
        </p:xfrm>
        <a:graphic>
          <a:graphicData uri="http://schemas.openxmlformats.org/drawingml/2006/table">
            <a:tbl>
              <a:tblPr firstRow="1" bandRow="1">
                <a:tableStyleId>{2D5ABB26-0587-4C30-8999-92F81FD0307C}</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370840">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6D78"/>
                    </a:solidFill>
                  </a:tcPr>
                </a:tc>
                <a:extLst>
                  <a:ext uri="{0D108BD9-81ED-4DB2-BD59-A6C34878D82A}">
                    <a16:rowId xmlns:a16="http://schemas.microsoft.com/office/drawing/2014/main" val="10001"/>
                  </a:ext>
                </a:extLst>
              </a:tr>
              <a:tr h="370840">
                <a:tc>
                  <a:txBody>
                    <a:bodyPr/>
                    <a:lstStyle/>
                    <a:p>
                      <a:pPr algn="ctr"/>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370840">
                <a:tc>
                  <a:txBody>
                    <a:bodyPr/>
                    <a:lstStyle/>
                    <a:p>
                      <a:pPr algn="ctr"/>
                      <a:r>
                        <a:rPr lang="en-US"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85FF"/>
                    </a:solidFill>
                  </a:tcPr>
                </a:tc>
                <a:extLst>
                  <a:ext uri="{0D108BD9-81ED-4DB2-BD59-A6C34878D82A}">
                    <a16:rowId xmlns:a16="http://schemas.microsoft.com/office/drawing/2014/main" val="10004"/>
                  </a:ext>
                </a:extLst>
              </a:tr>
              <a:tr h="370840">
                <a:tc>
                  <a:txBody>
                    <a:bodyPr/>
                    <a:lstStyle/>
                    <a:p>
                      <a:pPr algn="ctr"/>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48FF"/>
                    </a:solidFill>
                  </a:tcPr>
                </a:tc>
                <a:extLst>
                  <a:ext uri="{0D108BD9-81ED-4DB2-BD59-A6C34878D82A}">
                    <a16:rowId xmlns:a16="http://schemas.microsoft.com/office/drawing/2014/main" val="10005"/>
                  </a:ext>
                </a:extLst>
              </a:tr>
              <a:tr h="370840">
                <a:tc>
                  <a:txBody>
                    <a:bodyPr/>
                    <a:lstStyle/>
                    <a:p>
                      <a:pPr algn="ctr"/>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algn="ctr"/>
                      <a:r>
                        <a:rPr lang="en-US" dirty="0"/>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a:txBody>
                    <a:bodyPr/>
                    <a:lstStyle/>
                    <a:p>
                      <a:pPr algn="ctr"/>
                      <a:r>
                        <a:rPr lang="en-US"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A0DA"/>
                    </a:solidFill>
                  </a:tcPr>
                </a:tc>
                <a:extLst>
                  <a:ext uri="{0D108BD9-81ED-4DB2-BD59-A6C34878D82A}">
                    <a16:rowId xmlns:a16="http://schemas.microsoft.com/office/drawing/2014/main" val="10008"/>
                  </a:ext>
                </a:extLst>
              </a:tr>
            </a:tbl>
          </a:graphicData>
        </a:graphic>
      </p:graphicFrame>
      <p:graphicFrame>
        <p:nvGraphicFramePr>
          <p:cNvPr id="42" name="Table 41"/>
          <p:cNvGraphicFramePr>
            <a:graphicFrameLocks noGrp="1"/>
          </p:cNvGraphicFramePr>
          <p:nvPr>
            <p:extLst/>
          </p:nvPr>
        </p:nvGraphicFramePr>
        <p:xfrm>
          <a:off x="8133835" y="2860748"/>
          <a:ext cx="411691" cy="296672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1"/>
                  </a:ext>
                </a:extLst>
              </a:tr>
              <a:tr h="3708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48FF"/>
                    </a:solidFill>
                  </a:tcPr>
                </a:tc>
                <a:extLst>
                  <a:ext uri="{0D108BD9-81ED-4DB2-BD59-A6C34878D82A}">
                    <a16:rowId xmlns:a16="http://schemas.microsoft.com/office/drawing/2014/main" val="10002"/>
                  </a:ext>
                </a:extLst>
              </a:tr>
              <a:tr h="3708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85FF"/>
                    </a:solidFill>
                  </a:tcPr>
                </a:tc>
                <a:extLst>
                  <a:ext uri="{0D108BD9-81ED-4DB2-BD59-A6C34878D82A}">
                    <a16:rowId xmlns:a16="http://schemas.microsoft.com/office/drawing/2014/main" val="10004"/>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A0DA"/>
                    </a:solidFill>
                  </a:tcPr>
                </a:tc>
                <a:extLst>
                  <a:ext uri="{0D108BD9-81ED-4DB2-BD59-A6C34878D82A}">
                    <a16:rowId xmlns:a16="http://schemas.microsoft.com/office/drawing/2014/main" val="10005"/>
                  </a:ext>
                </a:extLst>
              </a:tr>
              <a:tr h="37084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6"/>
                  </a:ext>
                </a:extLst>
              </a:tr>
              <a:tr h="370840">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pSp>
        <p:nvGrpSpPr>
          <p:cNvPr id="66" name="Group 65"/>
          <p:cNvGrpSpPr/>
          <p:nvPr/>
        </p:nvGrpSpPr>
        <p:grpSpPr>
          <a:xfrm>
            <a:off x="8810584" y="3540065"/>
            <a:ext cx="3209468" cy="1286014"/>
            <a:chOff x="6896626" y="5117148"/>
            <a:chExt cx="3209468" cy="1286014"/>
          </a:xfrm>
        </p:grpSpPr>
        <p:sp>
          <p:nvSpPr>
            <p:cNvPr id="63" name="TextBox 62"/>
            <p:cNvSpPr txBox="1"/>
            <p:nvPr/>
          </p:nvSpPr>
          <p:spPr>
            <a:xfrm>
              <a:off x="7437437" y="5117148"/>
              <a:ext cx="2663678"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Bilinear filtering </a:t>
              </a:r>
              <a:r>
                <a:rPr lang="en-US" sz="2400" dirty="0">
                  <a:gradFill>
                    <a:gsLst>
                      <a:gs pos="0">
                        <a:srgbClr val="FFFFFF"/>
                      </a:gs>
                      <a:gs pos="100000">
                        <a:srgbClr val="FFFFFF"/>
                      </a:gs>
                    </a:gsLst>
                    <a:lin ang="5400000" scaled="0"/>
                  </a:gradFill>
                  <a:sym typeface="Wingdings" panose="05000000000000000000" pitchFamily="2" charset="2"/>
                </a:rPr>
                <a:t></a:t>
              </a:r>
              <a:endParaRPr lang="en-US" sz="2400" dirty="0">
                <a:gradFill>
                  <a:gsLst>
                    <a:gs pos="0">
                      <a:srgbClr val="FFFFFF"/>
                    </a:gs>
                    <a:gs pos="100000">
                      <a:srgbClr val="FFFFFF"/>
                    </a:gs>
                  </a:gsLst>
                  <a:lin ang="5400000" scaled="0"/>
                </a:gradFill>
              </a:endParaRPr>
            </a:p>
          </p:txBody>
        </p:sp>
        <p:sp>
          <p:nvSpPr>
            <p:cNvPr id="64" name="TextBox 63"/>
            <p:cNvSpPr txBox="1"/>
            <p:nvPr/>
          </p:nvSpPr>
          <p:spPr>
            <a:xfrm>
              <a:off x="7370762" y="5537998"/>
              <a:ext cx="2729914" cy="461665"/>
            </a:xfrm>
            <a:prstGeom prst="rect">
              <a:avLst/>
            </a:prstGeom>
            <a:noFill/>
          </p:spPr>
          <p:txBody>
            <a:bodyPr wrap="none" rtlCol="0">
              <a:spAutoFit/>
            </a:bodyPr>
            <a:lstStyle/>
            <a:p>
              <a:r>
                <a:rPr lang="en-US" sz="2400" dirty="0" err="1">
                  <a:gradFill>
                    <a:gsLst>
                      <a:gs pos="0">
                        <a:srgbClr val="FFFFFF"/>
                      </a:gs>
                      <a:gs pos="100000">
                        <a:srgbClr val="FFFFFF"/>
                      </a:gs>
                    </a:gsLst>
                    <a:lin ang="5400000" scaled="0"/>
                  </a:gradFill>
                </a:rPr>
                <a:t>Trilinear</a:t>
              </a:r>
              <a:r>
                <a:rPr lang="en-US" sz="2400" dirty="0">
                  <a:gradFill>
                    <a:gsLst>
                      <a:gs pos="0">
                        <a:srgbClr val="FFFFFF"/>
                      </a:gs>
                      <a:gs pos="100000">
                        <a:srgbClr val="FFFFFF"/>
                      </a:gs>
                    </a:gsLst>
                    <a:lin ang="5400000" scaled="0"/>
                  </a:gradFill>
                </a:rPr>
                <a:t> filtering </a:t>
              </a:r>
              <a:r>
                <a:rPr lang="en-US" sz="2400" dirty="0">
                  <a:gradFill>
                    <a:gsLst>
                      <a:gs pos="0">
                        <a:srgbClr val="FFFFFF"/>
                      </a:gs>
                      <a:gs pos="100000">
                        <a:srgbClr val="FFFFFF"/>
                      </a:gs>
                    </a:gsLst>
                    <a:lin ang="5400000" scaled="0"/>
                  </a:gradFill>
                  <a:sym typeface="Wingdings" panose="05000000000000000000" pitchFamily="2" charset="2"/>
                </a:rPr>
                <a:t></a:t>
              </a:r>
              <a:endParaRPr lang="en-US" sz="2400" dirty="0">
                <a:gradFill>
                  <a:gsLst>
                    <a:gs pos="0">
                      <a:srgbClr val="FFFFFF"/>
                    </a:gs>
                    <a:gs pos="100000">
                      <a:srgbClr val="FFFFFF"/>
                    </a:gs>
                  </a:gsLst>
                  <a:lin ang="5400000" scaled="0"/>
                </a:gradFill>
              </a:endParaRPr>
            </a:p>
          </p:txBody>
        </p:sp>
        <p:sp>
          <p:nvSpPr>
            <p:cNvPr id="65" name="TextBox 64"/>
            <p:cNvSpPr txBox="1"/>
            <p:nvPr/>
          </p:nvSpPr>
          <p:spPr>
            <a:xfrm>
              <a:off x="6896626" y="5941497"/>
              <a:ext cx="3209468"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Anisotropic filtering </a:t>
              </a:r>
              <a:r>
                <a:rPr lang="en-US" sz="2400" dirty="0">
                  <a:gradFill>
                    <a:gsLst>
                      <a:gs pos="0">
                        <a:srgbClr val="FFFFFF"/>
                      </a:gs>
                      <a:gs pos="100000">
                        <a:srgbClr val="FFFFFF"/>
                      </a:gs>
                    </a:gsLst>
                    <a:lin ang="5400000" scaled="0"/>
                  </a:gradFill>
                  <a:sym typeface="Wingdings" panose="05000000000000000000" pitchFamily="2" charset="2"/>
                </a:rPr>
                <a:t></a:t>
              </a:r>
              <a:endParaRPr lang="en-US" sz="24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70218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1" grpId="0"/>
      <p:bldP spid="47" grpId="0"/>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4637" y="2735264"/>
            <a:ext cx="12115799" cy="1523998"/>
          </a:xfrm>
        </p:spPr>
        <p:txBody>
          <a:bodyPr/>
          <a:lstStyle/>
          <a:p>
            <a:r>
              <a:rPr lang="en-US" sz="5400" dirty="0"/>
              <a:t>Massive virtual textures for games: Direct3D tiled resources</a:t>
            </a:r>
          </a:p>
        </p:txBody>
      </p:sp>
      <p:sp>
        <p:nvSpPr>
          <p:cNvPr id="3" name="Subtitle 2"/>
          <p:cNvSpPr>
            <a:spLocks noGrp="1"/>
          </p:cNvSpPr>
          <p:nvPr>
            <p:ph type="subTitle" idx="1"/>
          </p:nvPr>
        </p:nvSpPr>
        <p:spPr/>
        <p:txBody>
          <a:bodyPr/>
          <a:lstStyle/>
          <a:p>
            <a:r>
              <a:rPr lang="en-US" dirty="0"/>
              <a:t>Matt Sandy</a:t>
            </a:r>
          </a:p>
          <a:p>
            <a:r>
              <a:rPr lang="en-US" dirty="0"/>
              <a:t>Program Manager – Direct3D</a:t>
            </a:r>
          </a:p>
          <a:p>
            <a:r>
              <a:rPr lang="en-US" dirty="0"/>
              <a:t>4-063</a:t>
            </a:r>
          </a:p>
        </p:txBody>
      </p:sp>
    </p:spTree>
    <p:extLst>
      <p:ext uri="{BB962C8B-B14F-4D97-AF65-F5344CB8AC3E}">
        <p14:creationId xmlns:p14="http://schemas.microsoft.com/office/powerpoint/2010/main" val="5331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Can use regular sampling.</a:t>
            </a:r>
          </a:p>
          <a:p>
            <a:r>
              <a:rPr lang="en-US"/>
              <a:t>Anisotropic filtering.</a:t>
            </a:r>
          </a:p>
          <a:p>
            <a:r>
              <a:rPr lang="en-US"/>
              <a:t>No border regions required.</a:t>
            </a:r>
          </a:p>
          <a:p>
            <a:r>
              <a:rPr lang="en-US"/>
              <a:t>Page-table lookup is free.</a:t>
            </a:r>
          </a:p>
          <a:p>
            <a:endParaRPr lang="en-US" dirty="0"/>
          </a:p>
        </p:txBody>
      </p:sp>
      <p:sp>
        <p:nvSpPr>
          <p:cNvPr id="4" name="Content Placeholder 3"/>
          <p:cNvSpPr>
            <a:spLocks noGrp="1"/>
          </p:cNvSpPr>
          <p:nvPr>
            <p:ph type="body" sz="quarter" idx="11"/>
          </p:nvPr>
        </p:nvSpPr>
        <p:spPr/>
        <p:txBody>
          <a:bodyPr/>
          <a:lstStyle/>
          <a:p>
            <a:r>
              <a:rPr lang="en-US"/>
              <a:t>Benefits over software.</a:t>
            </a:r>
            <a:endParaRPr lang="en-US" dirty="0"/>
          </a:p>
        </p:txBody>
      </p:sp>
      <p:sp>
        <p:nvSpPr>
          <p:cNvPr id="3" name="Title 2"/>
          <p:cNvSpPr>
            <a:spLocks noGrp="1"/>
          </p:cNvSpPr>
          <p:nvPr>
            <p:ph type="title"/>
          </p:nvPr>
        </p:nvSpPr>
        <p:spPr/>
        <p:txBody>
          <a:bodyPr/>
          <a:lstStyle/>
          <a:p>
            <a:r>
              <a:rPr lang="en-US" dirty="0"/>
              <a:t>Hardware tiling</a:t>
            </a:r>
          </a:p>
        </p:txBody>
      </p:sp>
      <p:sp>
        <p:nvSpPr>
          <p:cNvPr id="6" name="Text Placeholder 1"/>
          <p:cNvSpPr txBox="1">
            <a:spLocks/>
          </p:cNvSpPr>
          <p:nvPr/>
        </p:nvSpPr>
        <p:spPr>
          <a:xfrm>
            <a:off x="7361239" y="1668462"/>
            <a:ext cx="2514598" cy="4235361"/>
          </a:xfrm>
          <a:prstGeom prst="rect">
            <a:avLst/>
          </a:prstGeom>
        </p:spPr>
        <p:txBody>
          <a:bodyPr vert="horz" lIns="0" tIns="0" rIns="0" bIns="0" rtlCol="0">
            <a:noAutofit/>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FF00"/>
                </a:solidFill>
              </a:rPr>
              <a:t>         ✓</a:t>
            </a:r>
          </a:p>
          <a:p>
            <a:r>
              <a:rPr lang="en-US" dirty="0">
                <a:solidFill>
                  <a:srgbClr val="00FF00"/>
                </a:solidFill>
              </a:rPr>
              <a:t>✓</a:t>
            </a:r>
          </a:p>
          <a:p>
            <a:r>
              <a:rPr lang="en-US" dirty="0">
                <a:solidFill>
                  <a:srgbClr val="00FF00"/>
                </a:solidFill>
              </a:rPr>
              <a:t>            ✓</a:t>
            </a:r>
          </a:p>
          <a:p>
            <a:r>
              <a:rPr lang="en-US" dirty="0">
                <a:solidFill>
                  <a:srgbClr val="00FF00"/>
                </a:solidFill>
              </a:rPr>
              <a:t>        ✓</a:t>
            </a:r>
          </a:p>
        </p:txBody>
      </p:sp>
    </p:spTree>
    <p:extLst>
      <p:ext uri="{BB962C8B-B14F-4D97-AF65-F5344CB8AC3E}">
        <p14:creationId xmlns:p14="http://schemas.microsoft.com/office/powerpoint/2010/main" val="396918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dirty="0"/>
              <a:t>Hardware solution in DirectX:</a:t>
            </a:r>
            <a:br>
              <a:rPr lang="en-US" dirty="0"/>
            </a:br>
            <a:r>
              <a:rPr lang="en-US" dirty="0"/>
              <a:t>Tiled resources</a:t>
            </a:r>
          </a:p>
        </p:txBody>
      </p:sp>
    </p:spTree>
    <p:extLst>
      <p:ext uri="{BB962C8B-B14F-4D97-AF65-F5344CB8AC3E}">
        <p14:creationId xmlns:p14="http://schemas.microsoft.com/office/powerpoint/2010/main" val="406766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a:t>Tile Pool.</a:t>
            </a:r>
          </a:p>
          <a:p>
            <a:pPr lvl="1"/>
            <a:r>
              <a:rPr lang="en-US" sz="2400"/>
              <a:t>Buffer of 64KB physical tiles.</a:t>
            </a:r>
            <a:endParaRPr lang="en-US" sz="2400" dirty="0"/>
          </a:p>
        </p:txBody>
      </p:sp>
      <p:sp>
        <p:nvSpPr>
          <p:cNvPr id="4" name="Content Placeholder 3"/>
          <p:cNvSpPr>
            <a:spLocks noGrp="1"/>
          </p:cNvSpPr>
          <p:nvPr>
            <p:ph type="body" sz="quarter" idx="11"/>
          </p:nvPr>
        </p:nvSpPr>
        <p:spPr/>
        <p:txBody>
          <a:bodyPr/>
          <a:lstStyle/>
          <a:p>
            <a:r>
              <a:rPr lang="en-US"/>
              <a:t>Key API concepts…</a:t>
            </a:r>
            <a:endParaRPr lang="en-US" dirty="0"/>
          </a:p>
        </p:txBody>
      </p:sp>
      <p:sp>
        <p:nvSpPr>
          <p:cNvPr id="3" name="Title 2"/>
          <p:cNvSpPr>
            <a:spLocks noGrp="1"/>
          </p:cNvSpPr>
          <p:nvPr>
            <p:ph type="title"/>
          </p:nvPr>
        </p:nvSpPr>
        <p:spPr/>
        <p:txBody>
          <a:bodyPr/>
          <a:lstStyle/>
          <a:p>
            <a:r>
              <a:rPr lang="en-US"/>
              <a:t>DirectX Tiled Resources</a:t>
            </a:r>
            <a:endParaRPr lang="en-US" dirty="0"/>
          </a:p>
        </p:txBody>
      </p:sp>
      <p:sp>
        <p:nvSpPr>
          <p:cNvPr id="6" name="Text Placeholder 1"/>
          <p:cNvSpPr txBox="1">
            <a:spLocks/>
          </p:cNvSpPr>
          <p:nvPr/>
        </p:nvSpPr>
        <p:spPr>
          <a:xfrm>
            <a:off x="3466646" y="2865241"/>
            <a:ext cx="8686800" cy="990580"/>
          </a:xfrm>
          <a:prstGeom prst="rect">
            <a:avLst/>
          </a:prstGeom>
        </p:spPr>
        <p:txBody>
          <a:bodyPr vert="horz" lIns="0" tIns="0" rIns="0" bIns="0" rtlCol="0">
            <a:noAutofit/>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gradFill>
                  <a:gsLst>
                    <a:gs pos="0">
                      <a:srgbClr val="FFFFFF"/>
                    </a:gs>
                    <a:gs pos="100000">
                      <a:srgbClr val="FFFFFF"/>
                    </a:gs>
                  </a:gsLst>
                  <a:lin ang="5400000" scaled="0"/>
                </a:gradFill>
              </a:rPr>
              <a:t>Tiled Resource.</a:t>
            </a:r>
          </a:p>
          <a:p>
            <a:pPr lvl="1"/>
            <a:r>
              <a:rPr lang="en-US" sz="2400" dirty="0">
                <a:gradFill>
                  <a:gsLst>
                    <a:gs pos="0">
                      <a:srgbClr val="FFFFFF"/>
                    </a:gs>
                    <a:gs pos="100000">
                      <a:srgbClr val="FFFFFF"/>
                    </a:gs>
                  </a:gsLst>
                  <a:lin ang="5400000" scaled="0"/>
                </a:gradFill>
              </a:rPr>
              <a:t>Texture2D or Buffers created with the TILED flag.</a:t>
            </a:r>
          </a:p>
        </p:txBody>
      </p:sp>
      <p:sp>
        <p:nvSpPr>
          <p:cNvPr id="7" name="Text Placeholder 1"/>
          <p:cNvSpPr txBox="1">
            <a:spLocks/>
          </p:cNvSpPr>
          <p:nvPr/>
        </p:nvSpPr>
        <p:spPr>
          <a:xfrm>
            <a:off x="3504068" y="4084430"/>
            <a:ext cx="8686800" cy="2648806"/>
          </a:xfrm>
          <a:prstGeom prst="rect">
            <a:avLst/>
          </a:prstGeom>
        </p:spPr>
        <p:txBody>
          <a:bodyPr vert="horz" lIns="0" tIns="0" rIns="0" bIns="0" rtlCol="0">
            <a:noAutofit/>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gradFill>
                  <a:gsLst>
                    <a:gs pos="0">
                      <a:srgbClr val="FFFFFF"/>
                    </a:gs>
                    <a:gs pos="100000">
                      <a:srgbClr val="FFFFFF"/>
                    </a:gs>
                  </a:gsLst>
                  <a:lin ang="5400000" scaled="0"/>
                </a:gradFill>
                <a:latin typeface="Segoe UI Light"/>
              </a:rPr>
              <a:t>APIs for many common scenarios:</a:t>
            </a:r>
            <a:endParaRPr lang="en-US" dirty="0">
              <a:gradFill>
                <a:gsLst>
                  <a:gs pos="0">
                    <a:srgbClr val="FFFFFF"/>
                  </a:gs>
                  <a:gs pos="100000">
                    <a:srgbClr val="FFFFFF"/>
                  </a:gs>
                </a:gsLst>
                <a:lin ang="5400000" scaled="0"/>
              </a:gradFill>
            </a:endParaRPr>
          </a:p>
          <a:p>
            <a:pPr lvl="1"/>
            <a:r>
              <a:rPr lang="en-US" sz="2400" dirty="0">
                <a:gradFill>
                  <a:gsLst>
                    <a:gs pos="0">
                      <a:srgbClr val="FFFFFF"/>
                    </a:gs>
                    <a:gs pos="100000">
                      <a:srgbClr val="FFFFFF"/>
                    </a:gs>
                  </a:gsLst>
                  <a:lin ang="5400000" scaled="0"/>
                </a:gradFill>
              </a:rPr>
              <a:t>Update/copy tile mappings.</a:t>
            </a:r>
          </a:p>
          <a:p>
            <a:pPr lvl="1"/>
            <a:r>
              <a:rPr lang="en-US" sz="2400" dirty="0">
                <a:gradFill>
                  <a:gsLst>
                    <a:gs pos="0">
                      <a:srgbClr val="FFFFFF"/>
                    </a:gs>
                    <a:gs pos="100000">
                      <a:srgbClr val="FFFFFF"/>
                    </a:gs>
                  </a:gsLst>
                  <a:lin ang="5400000" scaled="0"/>
                </a:gradFill>
              </a:rPr>
              <a:t>Update/copy tiles.</a:t>
            </a:r>
          </a:p>
          <a:p>
            <a:pPr lvl="1"/>
            <a:r>
              <a:rPr lang="en-US" sz="2400" dirty="0">
                <a:gradFill>
                  <a:gsLst>
                    <a:gs pos="0">
                      <a:srgbClr val="FFFFFF"/>
                    </a:gs>
                    <a:gs pos="100000">
                      <a:srgbClr val="FFFFFF"/>
                    </a:gs>
                  </a:gsLst>
                  <a:lin ang="5400000" scaled="0"/>
                </a:gradFill>
              </a:rPr>
              <a:t>Resize tile pool.</a:t>
            </a:r>
          </a:p>
          <a:p>
            <a:pPr lvl="1"/>
            <a:r>
              <a:rPr lang="en-US" sz="2400" dirty="0">
                <a:gradFill>
                  <a:gsLst>
                    <a:gs pos="0">
                      <a:srgbClr val="FFFFFF"/>
                    </a:gs>
                    <a:gs pos="100000">
                      <a:srgbClr val="FFFFFF"/>
                    </a:gs>
                  </a:gsLst>
                  <a:lin ang="5400000" scaled="0"/>
                </a:gradFill>
              </a:rPr>
              <a:t>Insert dependency barrier.</a:t>
            </a:r>
          </a:p>
          <a:p>
            <a:pPr lvl="1"/>
            <a:r>
              <a:rPr lang="en-US" sz="2400" dirty="0">
                <a:gradFill>
                  <a:gsLst>
                    <a:gs pos="0">
                      <a:srgbClr val="FFFFFF"/>
                    </a:gs>
                    <a:gs pos="100000">
                      <a:srgbClr val="FFFFFF"/>
                    </a:gs>
                  </a:gsLst>
                  <a:lin ang="5400000" scaled="0"/>
                </a:gradFill>
              </a:rPr>
              <a:t>New shader instructions for checking residency.</a:t>
            </a:r>
          </a:p>
        </p:txBody>
      </p:sp>
    </p:spTree>
    <p:extLst>
      <p:ext uri="{BB962C8B-B14F-4D97-AF65-F5344CB8AC3E}">
        <p14:creationId xmlns:p14="http://schemas.microsoft.com/office/powerpoint/2010/main" val="270402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a:t>Creating the tile pool</a:t>
            </a:r>
            <a:endParaRPr lang="en-US" dirty="0"/>
          </a:p>
        </p:txBody>
      </p:sp>
      <p:sp>
        <p:nvSpPr>
          <p:cNvPr id="2" name="Text Placeholder 1"/>
          <p:cNvSpPr>
            <a:spLocks noGrp="1"/>
          </p:cNvSpPr>
          <p:nvPr>
            <p:ph type="body" sz="quarter" idx="10"/>
          </p:nvPr>
        </p:nvSpPr>
        <p:spPr>
          <a:xfrm>
            <a:off x="3475038" y="1668483"/>
            <a:ext cx="8686801" cy="533380"/>
          </a:xfrm>
        </p:spPr>
        <p:txBody>
          <a:bodyPr/>
          <a:lstStyle/>
          <a:p>
            <a:r>
              <a:rPr lang="en-US" sz="2800">
                <a:latin typeface="Consolas" panose="020B0609020204030204" pitchFamily="49" charset="0"/>
                <a:cs typeface="Consolas" panose="020B0609020204030204" pitchFamily="49" charset="0"/>
              </a:rPr>
              <a:t>CreateBuffer(D3D11_BUFFER_MISC_TILE_POOL)</a:t>
            </a:r>
          </a:p>
          <a:p>
            <a:endParaRPr lang="en-US" sz="2800" dirty="0"/>
          </a:p>
        </p:txBody>
      </p:sp>
      <p:graphicFrame>
        <p:nvGraphicFramePr>
          <p:cNvPr id="5" name="Table 4"/>
          <p:cNvGraphicFramePr>
            <a:graphicFrameLocks noGrp="1"/>
          </p:cNvGraphicFramePr>
          <p:nvPr>
            <p:extLst/>
          </p:nvPr>
        </p:nvGraphicFramePr>
        <p:xfrm>
          <a:off x="1531470" y="2679382"/>
          <a:ext cx="411691" cy="296672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6" name="Text Placeholder 1"/>
          <p:cNvSpPr txBox="1">
            <a:spLocks/>
          </p:cNvSpPr>
          <p:nvPr/>
        </p:nvSpPr>
        <p:spPr>
          <a:xfrm>
            <a:off x="3475037" y="2125682"/>
            <a:ext cx="8686801" cy="533380"/>
          </a:xfrm>
          <a:prstGeom prst="rect">
            <a:avLst/>
          </a:prstGeom>
        </p:spPr>
        <p:txBody>
          <a:bodyPr vert="horz" lIns="0" tIns="0" rIns="0" bIns="0" rtlCol="0">
            <a:noAutofit/>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gradFill>
                  <a:gsLst>
                    <a:gs pos="0">
                      <a:srgbClr val="FFFFFF"/>
                    </a:gs>
                    <a:gs pos="100000">
                      <a:srgbClr val="FFFFFF"/>
                    </a:gs>
                  </a:gsLst>
                  <a:lin ang="5400000" scaled="0"/>
                </a:gradFill>
                <a:latin typeface="Consolas" panose="020B0609020204030204" pitchFamily="49" charset="0"/>
                <a:cs typeface="Consolas" panose="020B0609020204030204" pitchFamily="49" charset="0"/>
              </a:rPr>
              <a:t>pTilePool-&gt;Resize(10)</a:t>
            </a:r>
          </a:p>
        </p:txBody>
      </p:sp>
      <p:sp>
        <p:nvSpPr>
          <p:cNvPr id="7" name="TextBox 6"/>
          <p:cNvSpPr txBox="1"/>
          <p:nvPr/>
        </p:nvSpPr>
        <p:spPr>
          <a:xfrm>
            <a:off x="1066395" y="2145982"/>
            <a:ext cx="1361270"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Tile pool</a:t>
            </a:r>
          </a:p>
        </p:txBody>
      </p:sp>
      <p:graphicFrame>
        <p:nvGraphicFramePr>
          <p:cNvPr id="8" name="Table 7"/>
          <p:cNvGraphicFramePr>
            <a:graphicFrameLocks noGrp="1"/>
          </p:cNvGraphicFramePr>
          <p:nvPr>
            <p:extLst/>
          </p:nvPr>
        </p:nvGraphicFramePr>
        <p:xfrm>
          <a:off x="1531470" y="5651182"/>
          <a:ext cx="411691" cy="74168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2808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Creating a tiled resource</a:t>
            </a:r>
          </a:p>
        </p:txBody>
      </p:sp>
      <p:sp>
        <p:nvSpPr>
          <p:cNvPr id="2" name="Text Placeholder 1"/>
          <p:cNvSpPr>
            <a:spLocks noGrp="1"/>
          </p:cNvSpPr>
          <p:nvPr>
            <p:ph type="body" sz="quarter" idx="10"/>
          </p:nvPr>
        </p:nvSpPr>
        <p:spPr>
          <a:xfrm>
            <a:off x="3475038" y="1668483"/>
            <a:ext cx="8686801" cy="533380"/>
          </a:xfrm>
        </p:spPr>
        <p:txBody>
          <a:bodyPr/>
          <a:lstStyle/>
          <a:p>
            <a:r>
              <a:rPr lang="en-US" sz="2800" dirty="0">
                <a:latin typeface="Consolas" panose="020B0609020204030204" pitchFamily="49" charset="0"/>
                <a:cs typeface="Consolas" panose="020B0609020204030204" pitchFamily="49" charset="0"/>
              </a:rPr>
              <a:t>CreateTexture2D(D3D11_RESOURCE_MISC_TILED)</a:t>
            </a:r>
          </a:p>
        </p:txBody>
      </p:sp>
      <p:graphicFrame>
        <p:nvGraphicFramePr>
          <p:cNvPr id="5" name="Table 4"/>
          <p:cNvGraphicFramePr>
            <a:graphicFrameLocks noGrp="1"/>
          </p:cNvGraphicFramePr>
          <p:nvPr>
            <p:extLst/>
          </p:nvPr>
        </p:nvGraphicFramePr>
        <p:xfrm>
          <a:off x="1531470" y="2679382"/>
          <a:ext cx="411691" cy="296672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7" name="TextBox 6"/>
          <p:cNvSpPr txBox="1"/>
          <p:nvPr/>
        </p:nvSpPr>
        <p:spPr>
          <a:xfrm>
            <a:off x="1066395" y="2145982"/>
            <a:ext cx="1361270"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Tile pool</a:t>
            </a:r>
          </a:p>
        </p:txBody>
      </p:sp>
      <p:graphicFrame>
        <p:nvGraphicFramePr>
          <p:cNvPr id="8" name="Table 7"/>
          <p:cNvGraphicFramePr>
            <a:graphicFrameLocks noGrp="1"/>
          </p:cNvGraphicFramePr>
          <p:nvPr>
            <p:extLst/>
          </p:nvPr>
        </p:nvGraphicFramePr>
        <p:xfrm>
          <a:off x="1531470" y="5651182"/>
          <a:ext cx="411691" cy="74168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4" name="Table 3"/>
          <p:cNvGraphicFramePr>
            <a:graphicFrameLocks noGrp="1"/>
          </p:cNvGraphicFramePr>
          <p:nvPr>
            <p:extLst/>
          </p:nvPr>
        </p:nvGraphicFramePr>
        <p:xfrm>
          <a:off x="8047037" y="3268662"/>
          <a:ext cx="2667000" cy="2590800"/>
        </p:xfrm>
        <a:graphic>
          <a:graphicData uri="http://schemas.openxmlformats.org/drawingml/2006/table">
            <a:tbl>
              <a:tblPr firstRow="1" bandRow="1">
                <a:tableStyleId>{2D5ABB26-0587-4C30-8999-92F81FD0307C}</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tblGrid>
              <a:tr h="64770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770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770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770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275637" y="2659062"/>
            <a:ext cx="2280881"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Tiled texture2D</a:t>
            </a:r>
          </a:p>
        </p:txBody>
      </p:sp>
      <p:sp>
        <p:nvSpPr>
          <p:cNvPr id="11" name="TextBox 10"/>
          <p:cNvSpPr txBox="1"/>
          <p:nvPr/>
        </p:nvSpPr>
        <p:spPr>
          <a:xfrm>
            <a:off x="4313237" y="2889894"/>
            <a:ext cx="1634486"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Page table</a:t>
            </a:r>
          </a:p>
        </p:txBody>
      </p:sp>
      <p:graphicFrame>
        <p:nvGraphicFramePr>
          <p:cNvPr id="12" name="Table 11"/>
          <p:cNvGraphicFramePr>
            <a:graphicFrameLocks noGrp="1"/>
          </p:cNvGraphicFramePr>
          <p:nvPr>
            <p:extLst/>
          </p:nvPr>
        </p:nvGraphicFramePr>
        <p:xfrm>
          <a:off x="3463925" y="3497262"/>
          <a:ext cx="3276600" cy="1752600"/>
        </p:xfrm>
        <a:graphic>
          <a:graphicData uri="http://schemas.openxmlformats.org/drawingml/2006/table">
            <a:tbl>
              <a:tblPr firstRow="1" bandRow="1">
                <a:tableStyleId>{2D5ABB26-0587-4C30-8999-92F81FD0307C}</a:tableStyleId>
              </a:tblPr>
              <a:tblGrid>
                <a:gridCol w="409575">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09575">
                  <a:extLst>
                    <a:ext uri="{9D8B030D-6E8A-4147-A177-3AD203B41FA5}">
                      <a16:colId xmlns:a16="http://schemas.microsoft.com/office/drawing/2014/main" val="20002"/>
                    </a:ext>
                  </a:extLst>
                </a:gridCol>
                <a:gridCol w="409575">
                  <a:extLst>
                    <a:ext uri="{9D8B030D-6E8A-4147-A177-3AD203B41FA5}">
                      <a16:colId xmlns:a16="http://schemas.microsoft.com/office/drawing/2014/main" val="20003"/>
                    </a:ext>
                  </a:extLst>
                </a:gridCol>
                <a:gridCol w="409575">
                  <a:extLst>
                    <a:ext uri="{9D8B030D-6E8A-4147-A177-3AD203B41FA5}">
                      <a16:colId xmlns:a16="http://schemas.microsoft.com/office/drawing/2014/main" val="20004"/>
                    </a:ext>
                  </a:extLst>
                </a:gridCol>
                <a:gridCol w="409575">
                  <a:extLst>
                    <a:ext uri="{9D8B030D-6E8A-4147-A177-3AD203B41FA5}">
                      <a16:colId xmlns:a16="http://schemas.microsoft.com/office/drawing/2014/main" val="20005"/>
                    </a:ext>
                  </a:extLst>
                </a:gridCol>
                <a:gridCol w="409575">
                  <a:extLst>
                    <a:ext uri="{9D8B030D-6E8A-4147-A177-3AD203B41FA5}">
                      <a16:colId xmlns:a16="http://schemas.microsoft.com/office/drawing/2014/main" val="20006"/>
                    </a:ext>
                  </a:extLst>
                </a:gridCol>
                <a:gridCol w="409575">
                  <a:extLst>
                    <a:ext uri="{9D8B030D-6E8A-4147-A177-3AD203B41FA5}">
                      <a16:colId xmlns:a16="http://schemas.microsoft.com/office/drawing/2014/main" val="20007"/>
                    </a:ext>
                  </a:extLst>
                </a:gridCol>
              </a:tblGrid>
              <a:tr h="43815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815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815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815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8830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Updating tile mappings</a:t>
            </a:r>
          </a:p>
        </p:txBody>
      </p:sp>
      <p:sp>
        <p:nvSpPr>
          <p:cNvPr id="2" name="Text Placeholder 1"/>
          <p:cNvSpPr>
            <a:spLocks noGrp="1"/>
          </p:cNvSpPr>
          <p:nvPr>
            <p:ph type="body" sz="quarter" idx="10"/>
          </p:nvPr>
        </p:nvSpPr>
        <p:spPr>
          <a:xfrm>
            <a:off x="3475038" y="1668482"/>
            <a:ext cx="8915399" cy="533380"/>
          </a:xfrm>
        </p:spPr>
        <p:txBody>
          <a:bodyPr/>
          <a:lstStyle/>
          <a:p>
            <a:r>
              <a:rPr lang="en-US" sz="2800" dirty="0">
                <a:latin typeface="Consolas" panose="020B0609020204030204" pitchFamily="49" charset="0"/>
                <a:cs typeface="Consolas" panose="020B0609020204030204" pitchFamily="49" charset="0"/>
              </a:rPr>
              <a:t>UpdateTileMappings(box A-F</a:t>
            </a:r>
            <a:r>
              <a:rPr lang="en-US" sz="2800" dirty="0">
                <a:latin typeface="Consolas" panose="020B0609020204030204" pitchFamily="49" charset="0"/>
                <a:cs typeface="Consolas" panose="020B0609020204030204" pitchFamily="49" charset="0"/>
                <a:sym typeface="Wingdings" panose="05000000000000000000" pitchFamily="2" charset="2"/>
              </a:rPr>
              <a:t>5, linear L-N0)</a:t>
            </a:r>
            <a:endParaRPr lang="en-US" sz="2800" dirty="0">
              <a:latin typeface="Consolas" panose="020B0609020204030204" pitchFamily="49" charset="0"/>
              <a:cs typeface="Consolas" panose="020B0609020204030204" pitchFamily="49" charset="0"/>
            </a:endParaRPr>
          </a:p>
        </p:txBody>
      </p:sp>
      <p:graphicFrame>
        <p:nvGraphicFramePr>
          <p:cNvPr id="5" name="Table 4"/>
          <p:cNvGraphicFramePr>
            <a:graphicFrameLocks noGrp="1"/>
          </p:cNvGraphicFramePr>
          <p:nvPr>
            <p:extLst/>
          </p:nvPr>
        </p:nvGraphicFramePr>
        <p:xfrm>
          <a:off x="1531470" y="2679382"/>
          <a:ext cx="411691" cy="296672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7" name="TextBox 6"/>
          <p:cNvSpPr txBox="1"/>
          <p:nvPr/>
        </p:nvSpPr>
        <p:spPr>
          <a:xfrm>
            <a:off x="1066395" y="2145982"/>
            <a:ext cx="1361270"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Tile pool</a:t>
            </a:r>
          </a:p>
        </p:txBody>
      </p:sp>
      <p:graphicFrame>
        <p:nvGraphicFramePr>
          <p:cNvPr id="8" name="Table 7"/>
          <p:cNvGraphicFramePr>
            <a:graphicFrameLocks noGrp="1"/>
          </p:cNvGraphicFramePr>
          <p:nvPr>
            <p:extLst/>
          </p:nvPr>
        </p:nvGraphicFramePr>
        <p:xfrm>
          <a:off x="1531470" y="5651182"/>
          <a:ext cx="411691" cy="74168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4" name="Table 3"/>
          <p:cNvGraphicFramePr>
            <a:graphicFrameLocks noGrp="1"/>
          </p:cNvGraphicFramePr>
          <p:nvPr>
            <p:extLst/>
          </p:nvPr>
        </p:nvGraphicFramePr>
        <p:xfrm>
          <a:off x="8047037" y="3268662"/>
          <a:ext cx="2667000" cy="2590800"/>
        </p:xfrm>
        <a:graphic>
          <a:graphicData uri="http://schemas.openxmlformats.org/drawingml/2006/table">
            <a:tbl>
              <a:tblPr firstRow="1" bandRow="1">
                <a:tableStyleId>{2D5ABB26-0587-4C30-8999-92F81FD0307C}</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tblGrid>
              <a:tr h="64770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770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770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770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275637" y="2659062"/>
            <a:ext cx="2280881"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Tiled texture2D</a:t>
            </a:r>
          </a:p>
        </p:txBody>
      </p:sp>
      <p:sp>
        <p:nvSpPr>
          <p:cNvPr id="9" name="TextBox 8"/>
          <p:cNvSpPr txBox="1"/>
          <p:nvPr/>
        </p:nvSpPr>
        <p:spPr>
          <a:xfrm>
            <a:off x="4313237" y="2889894"/>
            <a:ext cx="1634486"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Page table</a:t>
            </a:r>
          </a:p>
        </p:txBody>
      </p:sp>
      <p:graphicFrame>
        <p:nvGraphicFramePr>
          <p:cNvPr id="11" name="Table 10"/>
          <p:cNvGraphicFramePr>
            <a:graphicFrameLocks noGrp="1"/>
          </p:cNvGraphicFramePr>
          <p:nvPr>
            <p:extLst/>
          </p:nvPr>
        </p:nvGraphicFramePr>
        <p:xfrm>
          <a:off x="3463925" y="3497262"/>
          <a:ext cx="3276600" cy="1752600"/>
        </p:xfrm>
        <a:graphic>
          <a:graphicData uri="http://schemas.openxmlformats.org/drawingml/2006/table">
            <a:tbl>
              <a:tblPr firstRow="1" bandRow="1">
                <a:tableStyleId>{2D5ABB26-0587-4C30-8999-92F81FD0307C}</a:tableStyleId>
              </a:tblPr>
              <a:tblGrid>
                <a:gridCol w="409575">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09575">
                  <a:extLst>
                    <a:ext uri="{9D8B030D-6E8A-4147-A177-3AD203B41FA5}">
                      <a16:colId xmlns:a16="http://schemas.microsoft.com/office/drawing/2014/main" val="20002"/>
                    </a:ext>
                  </a:extLst>
                </a:gridCol>
                <a:gridCol w="409575">
                  <a:extLst>
                    <a:ext uri="{9D8B030D-6E8A-4147-A177-3AD203B41FA5}">
                      <a16:colId xmlns:a16="http://schemas.microsoft.com/office/drawing/2014/main" val="20003"/>
                    </a:ext>
                  </a:extLst>
                </a:gridCol>
                <a:gridCol w="409575">
                  <a:extLst>
                    <a:ext uri="{9D8B030D-6E8A-4147-A177-3AD203B41FA5}">
                      <a16:colId xmlns:a16="http://schemas.microsoft.com/office/drawing/2014/main" val="20004"/>
                    </a:ext>
                  </a:extLst>
                </a:gridCol>
                <a:gridCol w="409575">
                  <a:extLst>
                    <a:ext uri="{9D8B030D-6E8A-4147-A177-3AD203B41FA5}">
                      <a16:colId xmlns:a16="http://schemas.microsoft.com/office/drawing/2014/main" val="20005"/>
                    </a:ext>
                  </a:extLst>
                </a:gridCol>
                <a:gridCol w="409575">
                  <a:extLst>
                    <a:ext uri="{9D8B030D-6E8A-4147-A177-3AD203B41FA5}">
                      <a16:colId xmlns:a16="http://schemas.microsoft.com/office/drawing/2014/main" val="20006"/>
                    </a:ext>
                  </a:extLst>
                </a:gridCol>
                <a:gridCol w="409575">
                  <a:extLst>
                    <a:ext uri="{9D8B030D-6E8A-4147-A177-3AD203B41FA5}">
                      <a16:colId xmlns:a16="http://schemas.microsoft.com/office/drawing/2014/main" val="20007"/>
                    </a:ext>
                  </a:extLst>
                </a:gridCol>
              </a:tblGrid>
              <a:tr h="43815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815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815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815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nvPr>
        </p:nvGraphicFramePr>
        <p:xfrm>
          <a:off x="3465512" y="3497262"/>
          <a:ext cx="3276600" cy="1752600"/>
        </p:xfrm>
        <a:graphic>
          <a:graphicData uri="http://schemas.openxmlformats.org/drawingml/2006/table">
            <a:tbl>
              <a:tblPr firstRow="1" bandRow="1">
                <a:tableStyleId>{2D5ABB26-0587-4C30-8999-92F81FD0307C}</a:tableStyleId>
              </a:tblPr>
              <a:tblGrid>
                <a:gridCol w="409575">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09575">
                  <a:extLst>
                    <a:ext uri="{9D8B030D-6E8A-4147-A177-3AD203B41FA5}">
                      <a16:colId xmlns:a16="http://schemas.microsoft.com/office/drawing/2014/main" val="20002"/>
                    </a:ext>
                  </a:extLst>
                </a:gridCol>
                <a:gridCol w="409575">
                  <a:extLst>
                    <a:ext uri="{9D8B030D-6E8A-4147-A177-3AD203B41FA5}">
                      <a16:colId xmlns:a16="http://schemas.microsoft.com/office/drawing/2014/main" val="20003"/>
                    </a:ext>
                  </a:extLst>
                </a:gridCol>
                <a:gridCol w="409575">
                  <a:extLst>
                    <a:ext uri="{9D8B030D-6E8A-4147-A177-3AD203B41FA5}">
                      <a16:colId xmlns:a16="http://schemas.microsoft.com/office/drawing/2014/main" val="20004"/>
                    </a:ext>
                  </a:extLst>
                </a:gridCol>
                <a:gridCol w="409575">
                  <a:extLst>
                    <a:ext uri="{9D8B030D-6E8A-4147-A177-3AD203B41FA5}">
                      <a16:colId xmlns:a16="http://schemas.microsoft.com/office/drawing/2014/main" val="20005"/>
                    </a:ext>
                  </a:extLst>
                </a:gridCol>
                <a:gridCol w="409575">
                  <a:extLst>
                    <a:ext uri="{9D8B030D-6E8A-4147-A177-3AD203B41FA5}">
                      <a16:colId xmlns:a16="http://schemas.microsoft.com/office/drawing/2014/main" val="20006"/>
                    </a:ext>
                  </a:extLst>
                </a:gridCol>
                <a:gridCol w="409575">
                  <a:extLst>
                    <a:ext uri="{9D8B030D-6E8A-4147-A177-3AD203B41FA5}">
                      <a16:colId xmlns:a16="http://schemas.microsoft.com/office/drawing/2014/main" val="20007"/>
                    </a:ext>
                  </a:extLst>
                </a:gridCol>
              </a:tblGrid>
              <a:tr h="43815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815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8</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815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815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9340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Updating tile contents</a:t>
            </a:r>
          </a:p>
        </p:txBody>
      </p:sp>
      <p:graphicFrame>
        <p:nvGraphicFramePr>
          <p:cNvPr id="5" name="Table 4"/>
          <p:cNvGraphicFramePr>
            <a:graphicFrameLocks noGrp="1"/>
          </p:cNvGraphicFramePr>
          <p:nvPr>
            <p:extLst/>
          </p:nvPr>
        </p:nvGraphicFramePr>
        <p:xfrm>
          <a:off x="1531470" y="2679382"/>
          <a:ext cx="411691" cy="296672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7" name="TextBox 6"/>
          <p:cNvSpPr txBox="1"/>
          <p:nvPr/>
        </p:nvSpPr>
        <p:spPr>
          <a:xfrm>
            <a:off x="1066395" y="2145982"/>
            <a:ext cx="1361270"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Tile pool</a:t>
            </a:r>
          </a:p>
        </p:txBody>
      </p:sp>
      <p:graphicFrame>
        <p:nvGraphicFramePr>
          <p:cNvPr id="8" name="Table 7"/>
          <p:cNvGraphicFramePr>
            <a:graphicFrameLocks noGrp="1"/>
          </p:cNvGraphicFramePr>
          <p:nvPr>
            <p:extLst/>
          </p:nvPr>
        </p:nvGraphicFramePr>
        <p:xfrm>
          <a:off x="1531470" y="5651182"/>
          <a:ext cx="411691" cy="74168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4" name="Table 3"/>
          <p:cNvGraphicFramePr>
            <a:graphicFrameLocks noGrp="1"/>
          </p:cNvGraphicFramePr>
          <p:nvPr>
            <p:extLst/>
          </p:nvPr>
        </p:nvGraphicFramePr>
        <p:xfrm>
          <a:off x="8047037" y="3268662"/>
          <a:ext cx="2667000" cy="2590800"/>
        </p:xfrm>
        <a:graphic>
          <a:graphicData uri="http://schemas.openxmlformats.org/drawingml/2006/table">
            <a:tbl>
              <a:tblPr firstRow="1" bandRow="1">
                <a:tableStyleId>{2D5ABB26-0587-4C30-8999-92F81FD0307C}</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tblGrid>
              <a:tr h="64770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770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770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770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275637" y="2659062"/>
            <a:ext cx="2280881"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Tiled texture2D</a:t>
            </a:r>
          </a:p>
        </p:txBody>
      </p:sp>
      <p:sp>
        <p:nvSpPr>
          <p:cNvPr id="9" name="TextBox 8"/>
          <p:cNvSpPr txBox="1"/>
          <p:nvPr/>
        </p:nvSpPr>
        <p:spPr>
          <a:xfrm>
            <a:off x="4313237" y="2889894"/>
            <a:ext cx="1634486"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Page table</a:t>
            </a:r>
          </a:p>
        </p:txBody>
      </p:sp>
      <p:graphicFrame>
        <p:nvGraphicFramePr>
          <p:cNvPr id="12" name="Table 11"/>
          <p:cNvGraphicFramePr>
            <a:graphicFrameLocks noGrp="1"/>
          </p:cNvGraphicFramePr>
          <p:nvPr>
            <p:extLst/>
          </p:nvPr>
        </p:nvGraphicFramePr>
        <p:xfrm>
          <a:off x="3465512" y="3497262"/>
          <a:ext cx="3276600" cy="1752600"/>
        </p:xfrm>
        <a:graphic>
          <a:graphicData uri="http://schemas.openxmlformats.org/drawingml/2006/table">
            <a:tbl>
              <a:tblPr firstRow="1" bandRow="1">
                <a:tableStyleId>{2D5ABB26-0587-4C30-8999-92F81FD0307C}</a:tableStyleId>
              </a:tblPr>
              <a:tblGrid>
                <a:gridCol w="409575">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09575">
                  <a:extLst>
                    <a:ext uri="{9D8B030D-6E8A-4147-A177-3AD203B41FA5}">
                      <a16:colId xmlns:a16="http://schemas.microsoft.com/office/drawing/2014/main" val="20002"/>
                    </a:ext>
                  </a:extLst>
                </a:gridCol>
                <a:gridCol w="409575">
                  <a:extLst>
                    <a:ext uri="{9D8B030D-6E8A-4147-A177-3AD203B41FA5}">
                      <a16:colId xmlns:a16="http://schemas.microsoft.com/office/drawing/2014/main" val="20003"/>
                    </a:ext>
                  </a:extLst>
                </a:gridCol>
                <a:gridCol w="409575">
                  <a:extLst>
                    <a:ext uri="{9D8B030D-6E8A-4147-A177-3AD203B41FA5}">
                      <a16:colId xmlns:a16="http://schemas.microsoft.com/office/drawing/2014/main" val="20004"/>
                    </a:ext>
                  </a:extLst>
                </a:gridCol>
                <a:gridCol w="409575">
                  <a:extLst>
                    <a:ext uri="{9D8B030D-6E8A-4147-A177-3AD203B41FA5}">
                      <a16:colId xmlns:a16="http://schemas.microsoft.com/office/drawing/2014/main" val="20005"/>
                    </a:ext>
                  </a:extLst>
                </a:gridCol>
                <a:gridCol w="409575">
                  <a:extLst>
                    <a:ext uri="{9D8B030D-6E8A-4147-A177-3AD203B41FA5}">
                      <a16:colId xmlns:a16="http://schemas.microsoft.com/office/drawing/2014/main" val="20006"/>
                    </a:ext>
                  </a:extLst>
                </a:gridCol>
                <a:gridCol w="409575">
                  <a:extLst>
                    <a:ext uri="{9D8B030D-6E8A-4147-A177-3AD203B41FA5}">
                      <a16:colId xmlns:a16="http://schemas.microsoft.com/office/drawing/2014/main" val="20007"/>
                    </a:ext>
                  </a:extLst>
                </a:gridCol>
              </a:tblGrid>
              <a:tr h="43815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815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8</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815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815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extLst/>
          </p:nvPr>
        </p:nvGraphicFramePr>
        <p:xfrm>
          <a:off x="8047037" y="3268662"/>
          <a:ext cx="2667000" cy="2590800"/>
        </p:xfrm>
        <a:graphic>
          <a:graphicData uri="http://schemas.openxmlformats.org/drawingml/2006/table">
            <a:tbl>
              <a:tblPr firstRow="1" bandRow="1">
                <a:tableStyleId>{2D5ABB26-0587-4C30-8999-92F81FD0307C}</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tblGrid>
              <a:tr h="64770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770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770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770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22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Updating tile contents</a:t>
            </a:r>
          </a:p>
        </p:txBody>
      </p:sp>
      <p:sp>
        <p:nvSpPr>
          <p:cNvPr id="2" name="Text Placeholder 1"/>
          <p:cNvSpPr>
            <a:spLocks noGrp="1"/>
          </p:cNvSpPr>
          <p:nvPr>
            <p:ph type="body" sz="quarter" idx="10"/>
          </p:nvPr>
        </p:nvSpPr>
        <p:spPr>
          <a:xfrm>
            <a:off x="3475038" y="1668482"/>
            <a:ext cx="8686801" cy="533380"/>
          </a:xfrm>
        </p:spPr>
        <p:txBody>
          <a:bodyPr/>
          <a:lstStyle/>
          <a:p>
            <a:r>
              <a:rPr lang="en-US" sz="2800" dirty="0">
                <a:latin typeface="Consolas" panose="020B0609020204030204" pitchFamily="49" charset="0"/>
                <a:cs typeface="Consolas" panose="020B0609020204030204" pitchFamily="49" charset="0"/>
              </a:rPr>
              <a:t>UpdateTiles( box A-F = pBlueGradientData )</a:t>
            </a:r>
          </a:p>
        </p:txBody>
      </p:sp>
      <p:graphicFrame>
        <p:nvGraphicFramePr>
          <p:cNvPr id="5" name="Table 4"/>
          <p:cNvGraphicFramePr>
            <a:graphicFrameLocks noGrp="1"/>
          </p:cNvGraphicFramePr>
          <p:nvPr>
            <p:extLst/>
          </p:nvPr>
        </p:nvGraphicFramePr>
        <p:xfrm>
          <a:off x="1531470" y="2679382"/>
          <a:ext cx="411691" cy="296672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5"/>
                  </a:ext>
                </a:extLst>
              </a:tr>
              <a:tr h="37084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6"/>
                  </a:ext>
                </a:extLst>
              </a:tr>
              <a:tr h="370840">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7"/>
                  </a:ext>
                </a:extLst>
              </a:tr>
            </a:tbl>
          </a:graphicData>
        </a:graphic>
      </p:graphicFrame>
      <p:sp>
        <p:nvSpPr>
          <p:cNvPr id="7" name="TextBox 6"/>
          <p:cNvSpPr txBox="1"/>
          <p:nvPr/>
        </p:nvSpPr>
        <p:spPr>
          <a:xfrm>
            <a:off x="1066395" y="2145982"/>
            <a:ext cx="1361270"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Tile pool</a:t>
            </a:r>
          </a:p>
        </p:txBody>
      </p:sp>
      <p:graphicFrame>
        <p:nvGraphicFramePr>
          <p:cNvPr id="8" name="Table 7"/>
          <p:cNvGraphicFramePr>
            <a:graphicFrameLocks noGrp="1"/>
          </p:cNvGraphicFramePr>
          <p:nvPr>
            <p:extLst/>
          </p:nvPr>
        </p:nvGraphicFramePr>
        <p:xfrm>
          <a:off x="1531470" y="5651182"/>
          <a:ext cx="411691" cy="74168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4" name="Table 3"/>
          <p:cNvGraphicFramePr>
            <a:graphicFrameLocks noGrp="1"/>
          </p:cNvGraphicFramePr>
          <p:nvPr>
            <p:extLst/>
          </p:nvPr>
        </p:nvGraphicFramePr>
        <p:xfrm>
          <a:off x="8047037" y="3268662"/>
          <a:ext cx="2667000" cy="2590800"/>
        </p:xfrm>
        <a:graphic>
          <a:graphicData uri="http://schemas.openxmlformats.org/drawingml/2006/table">
            <a:tbl>
              <a:tblPr firstRow="1" bandRow="1">
                <a:tableStyleId>{2D5ABB26-0587-4C30-8999-92F81FD0307C}</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tblGrid>
              <a:tr h="64770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770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770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770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275637" y="2659062"/>
            <a:ext cx="2280881"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Tiled texture2D</a:t>
            </a:r>
          </a:p>
        </p:txBody>
      </p:sp>
      <p:sp>
        <p:nvSpPr>
          <p:cNvPr id="9" name="TextBox 8"/>
          <p:cNvSpPr txBox="1"/>
          <p:nvPr/>
        </p:nvSpPr>
        <p:spPr>
          <a:xfrm>
            <a:off x="4313237" y="2889894"/>
            <a:ext cx="1634486"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Page table</a:t>
            </a:r>
          </a:p>
        </p:txBody>
      </p:sp>
      <p:graphicFrame>
        <p:nvGraphicFramePr>
          <p:cNvPr id="12" name="Table 11"/>
          <p:cNvGraphicFramePr>
            <a:graphicFrameLocks noGrp="1"/>
          </p:cNvGraphicFramePr>
          <p:nvPr>
            <p:extLst/>
          </p:nvPr>
        </p:nvGraphicFramePr>
        <p:xfrm>
          <a:off x="3465512" y="3497262"/>
          <a:ext cx="3276600" cy="1752600"/>
        </p:xfrm>
        <a:graphic>
          <a:graphicData uri="http://schemas.openxmlformats.org/drawingml/2006/table">
            <a:tbl>
              <a:tblPr firstRow="1" bandRow="1">
                <a:tableStyleId>{2D5ABB26-0587-4C30-8999-92F81FD0307C}</a:tableStyleId>
              </a:tblPr>
              <a:tblGrid>
                <a:gridCol w="409575">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09575">
                  <a:extLst>
                    <a:ext uri="{9D8B030D-6E8A-4147-A177-3AD203B41FA5}">
                      <a16:colId xmlns:a16="http://schemas.microsoft.com/office/drawing/2014/main" val="20002"/>
                    </a:ext>
                  </a:extLst>
                </a:gridCol>
                <a:gridCol w="409575">
                  <a:extLst>
                    <a:ext uri="{9D8B030D-6E8A-4147-A177-3AD203B41FA5}">
                      <a16:colId xmlns:a16="http://schemas.microsoft.com/office/drawing/2014/main" val="20003"/>
                    </a:ext>
                  </a:extLst>
                </a:gridCol>
                <a:gridCol w="409575">
                  <a:extLst>
                    <a:ext uri="{9D8B030D-6E8A-4147-A177-3AD203B41FA5}">
                      <a16:colId xmlns:a16="http://schemas.microsoft.com/office/drawing/2014/main" val="20004"/>
                    </a:ext>
                  </a:extLst>
                </a:gridCol>
                <a:gridCol w="409575">
                  <a:extLst>
                    <a:ext uri="{9D8B030D-6E8A-4147-A177-3AD203B41FA5}">
                      <a16:colId xmlns:a16="http://schemas.microsoft.com/office/drawing/2014/main" val="20005"/>
                    </a:ext>
                  </a:extLst>
                </a:gridCol>
                <a:gridCol w="409575">
                  <a:extLst>
                    <a:ext uri="{9D8B030D-6E8A-4147-A177-3AD203B41FA5}">
                      <a16:colId xmlns:a16="http://schemas.microsoft.com/office/drawing/2014/main" val="20006"/>
                    </a:ext>
                  </a:extLst>
                </a:gridCol>
                <a:gridCol w="409575">
                  <a:extLst>
                    <a:ext uri="{9D8B030D-6E8A-4147-A177-3AD203B41FA5}">
                      <a16:colId xmlns:a16="http://schemas.microsoft.com/office/drawing/2014/main" val="20007"/>
                    </a:ext>
                  </a:extLst>
                </a:gridCol>
              </a:tblGrid>
              <a:tr h="43815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t>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dirty="0"/>
                        <a:t>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815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dirty="0"/>
                        <a:t>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dirty="0"/>
                        <a:t>8</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815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815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extLst/>
          </p:nvPr>
        </p:nvGraphicFramePr>
        <p:xfrm>
          <a:off x="8047037" y="3268662"/>
          <a:ext cx="2667000" cy="2590800"/>
        </p:xfrm>
        <a:graphic>
          <a:graphicData uri="http://schemas.openxmlformats.org/drawingml/2006/table">
            <a:tbl>
              <a:tblPr firstRow="1" bandRow="1">
                <a:tableStyleId>{2D5ABB26-0587-4C30-8999-92F81FD0307C}</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tblGrid>
              <a:tr h="64770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770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770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770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369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Updating tile contents</a:t>
            </a:r>
          </a:p>
        </p:txBody>
      </p:sp>
      <p:sp>
        <p:nvSpPr>
          <p:cNvPr id="2" name="Text Placeholder 1"/>
          <p:cNvSpPr>
            <a:spLocks noGrp="1"/>
          </p:cNvSpPr>
          <p:nvPr>
            <p:ph type="body" sz="quarter" idx="10"/>
          </p:nvPr>
        </p:nvSpPr>
        <p:spPr>
          <a:xfrm>
            <a:off x="3475038" y="1668482"/>
            <a:ext cx="8686801" cy="533380"/>
          </a:xfrm>
        </p:spPr>
        <p:txBody>
          <a:bodyPr/>
          <a:lstStyle/>
          <a:p>
            <a:r>
              <a:rPr lang="en-US" sz="2800" dirty="0">
                <a:latin typeface="Consolas" panose="020B0609020204030204" pitchFamily="49" charset="0"/>
                <a:cs typeface="Consolas" panose="020B0609020204030204" pitchFamily="49" charset="0"/>
              </a:rPr>
              <a:t>UpdateTiles( box A-F = pBlueGradientData )</a:t>
            </a:r>
          </a:p>
        </p:txBody>
      </p:sp>
      <p:graphicFrame>
        <p:nvGraphicFramePr>
          <p:cNvPr id="5" name="Table 4"/>
          <p:cNvGraphicFramePr>
            <a:graphicFrameLocks noGrp="1"/>
          </p:cNvGraphicFramePr>
          <p:nvPr>
            <p:extLst/>
          </p:nvPr>
        </p:nvGraphicFramePr>
        <p:xfrm>
          <a:off x="1531470" y="2679382"/>
          <a:ext cx="411691" cy="296672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0D1A"/>
                    </a:solidFill>
                  </a:tcPr>
                </a:tc>
                <a:extLst>
                  <a:ext uri="{0D108BD9-81ED-4DB2-BD59-A6C34878D82A}">
                    <a16:rowId xmlns:a16="http://schemas.microsoft.com/office/drawing/2014/main" val="10000"/>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6D78"/>
                    </a:solidFill>
                  </a:tcPr>
                </a:tc>
                <a:extLst>
                  <a:ext uri="{0D108BD9-81ED-4DB2-BD59-A6C34878D82A}">
                    <a16:rowId xmlns:a16="http://schemas.microsoft.com/office/drawing/2014/main" val="10001"/>
                  </a:ext>
                </a:extLst>
              </a:tr>
              <a:tr h="3708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9EA5"/>
                    </a:solidFill>
                  </a:tcPr>
                </a:tc>
                <a:extLst>
                  <a:ext uri="{0D108BD9-81ED-4DB2-BD59-A6C34878D82A}">
                    <a16:rowId xmlns:a16="http://schemas.microsoft.com/office/drawing/2014/main" val="10002"/>
                  </a:ext>
                </a:extLst>
              </a:tr>
              <a:tr h="3708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5"/>
                  </a:ext>
                </a:extLst>
              </a:tr>
              <a:tr h="37084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6"/>
                  </a:ext>
                </a:extLst>
              </a:tr>
              <a:tr h="370840">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7"/>
                  </a:ext>
                </a:extLst>
              </a:tr>
            </a:tbl>
          </a:graphicData>
        </a:graphic>
      </p:graphicFrame>
      <p:sp>
        <p:nvSpPr>
          <p:cNvPr id="7" name="TextBox 6"/>
          <p:cNvSpPr txBox="1"/>
          <p:nvPr/>
        </p:nvSpPr>
        <p:spPr>
          <a:xfrm>
            <a:off x="1066395" y="2145982"/>
            <a:ext cx="1361270"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Tile pool</a:t>
            </a:r>
          </a:p>
        </p:txBody>
      </p:sp>
      <p:graphicFrame>
        <p:nvGraphicFramePr>
          <p:cNvPr id="8" name="Table 7"/>
          <p:cNvGraphicFramePr>
            <a:graphicFrameLocks noGrp="1"/>
          </p:cNvGraphicFramePr>
          <p:nvPr>
            <p:extLst/>
          </p:nvPr>
        </p:nvGraphicFramePr>
        <p:xfrm>
          <a:off x="1531470" y="5651182"/>
          <a:ext cx="411691" cy="741680"/>
        </p:xfrm>
        <a:graphic>
          <a:graphicData uri="http://schemas.openxmlformats.org/drawingml/2006/table">
            <a:tbl>
              <a:tblPr firstRow="1" bandRow="1">
                <a:tableStyleId>{2D5ABB26-0587-4C30-8999-92F81FD0307C}</a:tableStyleId>
              </a:tblPr>
              <a:tblGrid>
                <a:gridCol w="411691">
                  <a:extLst>
                    <a:ext uri="{9D8B030D-6E8A-4147-A177-3AD203B41FA5}">
                      <a16:colId xmlns:a16="http://schemas.microsoft.com/office/drawing/2014/main" val="20000"/>
                    </a:ext>
                  </a:extLst>
                </a:gridCol>
              </a:tblGrid>
              <a:tr h="370840">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4" name="Table 3"/>
          <p:cNvGraphicFramePr>
            <a:graphicFrameLocks noGrp="1"/>
          </p:cNvGraphicFramePr>
          <p:nvPr>
            <p:extLst/>
          </p:nvPr>
        </p:nvGraphicFramePr>
        <p:xfrm>
          <a:off x="8047037" y="3268662"/>
          <a:ext cx="2667000" cy="2590800"/>
        </p:xfrm>
        <a:graphic>
          <a:graphicData uri="http://schemas.openxmlformats.org/drawingml/2006/table">
            <a:tbl>
              <a:tblPr firstRow="1" bandRow="1">
                <a:tableStyleId>{2D5ABB26-0587-4C30-8999-92F81FD0307C}</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tblGrid>
              <a:tr h="64770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770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770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770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275637" y="2659062"/>
            <a:ext cx="2280881"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Tiled texture2D</a:t>
            </a:r>
          </a:p>
        </p:txBody>
      </p:sp>
      <p:sp>
        <p:nvSpPr>
          <p:cNvPr id="9" name="TextBox 8"/>
          <p:cNvSpPr txBox="1"/>
          <p:nvPr/>
        </p:nvSpPr>
        <p:spPr>
          <a:xfrm>
            <a:off x="4313237" y="2889894"/>
            <a:ext cx="1634486"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Page table</a:t>
            </a:r>
          </a:p>
        </p:txBody>
      </p:sp>
      <p:graphicFrame>
        <p:nvGraphicFramePr>
          <p:cNvPr id="12" name="Table 11"/>
          <p:cNvGraphicFramePr>
            <a:graphicFrameLocks noGrp="1"/>
          </p:cNvGraphicFramePr>
          <p:nvPr>
            <p:extLst/>
          </p:nvPr>
        </p:nvGraphicFramePr>
        <p:xfrm>
          <a:off x="3465512" y="3497262"/>
          <a:ext cx="3276600" cy="1752600"/>
        </p:xfrm>
        <a:graphic>
          <a:graphicData uri="http://schemas.openxmlformats.org/drawingml/2006/table">
            <a:tbl>
              <a:tblPr firstRow="1" bandRow="1">
                <a:tableStyleId>{2D5ABB26-0587-4C30-8999-92F81FD0307C}</a:tableStyleId>
              </a:tblPr>
              <a:tblGrid>
                <a:gridCol w="409575">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09575">
                  <a:extLst>
                    <a:ext uri="{9D8B030D-6E8A-4147-A177-3AD203B41FA5}">
                      <a16:colId xmlns:a16="http://schemas.microsoft.com/office/drawing/2014/main" val="20002"/>
                    </a:ext>
                  </a:extLst>
                </a:gridCol>
                <a:gridCol w="409575">
                  <a:extLst>
                    <a:ext uri="{9D8B030D-6E8A-4147-A177-3AD203B41FA5}">
                      <a16:colId xmlns:a16="http://schemas.microsoft.com/office/drawing/2014/main" val="20003"/>
                    </a:ext>
                  </a:extLst>
                </a:gridCol>
                <a:gridCol w="409575">
                  <a:extLst>
                    <a:ext uri="{9D8B030D-6E8A-4147-A177-3AD203B41FA5}">
                      <a16:colId xmlns:a16="http://schemas.microsoft.com/office/drawing/2014/main" val="20004"/>
                    </a:ext>
                  </a:extLst>
                </a:gridCol>
                <a:gridCol w="409575">
                  <a:extLst>
                    <a:ext uri="{9D8B030D-6E8A-4147-A177-3AD203B41FA5}">
                      <a16:colId xmlns:a16="http://schemas.microsoft.com/office/drawing/2014/main" val="20005"/>
                    </a:ext>
                  </a:extLst>
                </a:gridCol>
                <a:gridCol w="409575">
                  <a:extLst>
                    <a:ext uri="{9D8B030D-6E8A-4147-A177-3AD203B41FA5}">
                      <a16:colId xmlns:a16="http://schemas.microsoft.com/office/drawing/2014/main" val="20006"/>
                    </a:ext>
                  </a:extLst>
                </a:gridCol>
                <a:gridCol w="409575">
                  <a:extLst>
                    <a:ext uri="{9D8B030D-6E8A-4147-A177-3AD203B41FA5}">
                      <a16:colId xmlns:a16="http://schemas.microsoft.com/office/drawing/2014/main" val="20007"/>
                    </a:ext>
                  </a:extLst>
                </a:gridCol>
              </a:tblGrid>
              <a:tr h="43815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t>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dirty="0"/>
                        <a:t>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815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dirty="0"/>
                        <a:t>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dirty="0"/>
                        <a:t>8</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815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0D1A"/>
                    </a:solidFill>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0D1A"/>
                    </a:solidFill>
                  </a:tcPr>
                </a:tc>
                <a:extLst>
                  <a:ext uri="{0D108BD9-81ED-4DB2-BD59-A6C34878D82A}">
                    <a16:rowId xmlns:a16="http://schemas.microsoft.com/office/drawing/2014/main" val="10002"/>
                  </a:ext>
                </a:extLst>
              </a:tr>
              <a:tr h="43815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6D78"/>
                    </a:solidFill>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6D78"/>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9EA5"/>
                    </a:solidFill>
                  </a:tcPr>
                </a:tc>
                <a:tc>
                  <a:txBody>
                    <a:bodyPr/>
                    <a:lstStyle/>
                    <a:p>
                      <a:pPr algn="ctr"/>
                      <a:r>
                        <a:rPr lang="en-US" dirty="0"/>
                        <a:t>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9EA5"/>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extLst/>
          </p:nvPr>
        </p:nvGraphicFramePr>
        <p:xfrm>
          <a:off x="8047037" y="3268662"/>
          <a:ext cx="2667000" cy="2590800"/>
        </p:xfrm>
        <a:graphic>
          <a:graphicData uri="http://schemas.openxmlformats.org/drawingml/2006/table">
            <a:tbl>
              <a:tblPr firstRow="1" bandRow="1">
                <a:tableStyleId>{2D5ABB26-0587-4C30-8999-92F81FD0307C}</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tblGrid>
              <a:tr h="64770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7700">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7700">
                <a:tc>
                  <a:txBody>
                    <a:bodyPr/>
                    <a:lstStyle/>
                    <a:p>
                      <a:pPr algn="ctr"/>
                      <a:r>
                        <a:rPr lang="en-US" dirty="0"/>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2"/>
                  </a:ext>
                </a:extLst>
              </a:tr>
              <a:tr h="647700">
                <a:tc>
                  <a:txBody>
                    <a:bodyPr/>
                    <a:lstStyle/>
                    <a:p>
                      <a:pPr algn="ctr"/>
                      <a:r>
                        <a:rPr lang="en-US" dirty="0"/>
                        <a: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dirty="0"/>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4" name="Text Placeholder 1"/>
          <p:cNvSpPr>
            <a:spLocks noGrp="1"/>
          </p:cNvSpPr>
          <p:nvPr>
            <p:ph type="body" sz="quarter" idx="10"/>
          </p:nvPr>
        </p:nvSpPr>
        <p:spPr>
          <a:xfrm>
            <a:off x="3475037" y="2125682"/>
            <a:ext cx="8686801" cy="533380"/>
          </a:xfrm>
        </p:spPr>
        <p:txBody>
          <a:bodyPr/>
          <a:lstStyle/>
          <a:p>
            <a:r>
              <a:rPr lang="en-US" sz="2800" dirty="0">
                <a:latin typeface="Consolas" panose="020B0609020204030204" pitchFamily="49" charset="0"/>
                <a:cs typeface="Consolas" panose="020B0609020204030204" pitchFamily="49" charset="0"/>
              </a:rPr>
              <a:t>UpdateTiles( linear L-N = pRedGradientData )</a:t>
            </a:r>
          </a:p>
        </p:txBody>
      </p:sp>
      <p:sp>
        <p:nvSpPr>
          <p:cNvPr id="15" name="TextBox 14"/>
          <p:cNvSpPr txBox="1"/>
          <p:nvPr/>
        </p:nvSpPr>
        <p:spPr>
          <a:xfrm>
            <a:off x="7464603" y="6316662"/>
            <a:ext cx="4544834" cy="400110"/>
          </a:xfrm>
          <a:prstGeom prst="rect">
            <a:avLst/>
          </a:prstGeom>
          <a:noFill/>
        </p:spPr>
        <p:txBody>
          <a:bodyPr wrap="none" rtlCol="0">
            <a:spAutoFit/>
          </a:bodyPr>
          <a:lstStyle/>
          <a:p>
            <a:r>
              <a:rPr lang="en-US" sz="2000" dirty="0">
                <a:gradFill>
                  <a:gsLst>
                    <a:gs pos="0">
                      <a:srgbClr val="FFFFFF"/>
                    </a:gs>
                    <a:gs pos="100000">
                      <a:srgbClr val="FFFFFF"/>
                    </a:gs>
                  </a:gsLst>
                  <a:lin ang="5400000" scaled="0"/>
                </a:gradFill>
                <a:latin typeface="Segoe UI Light"/>
              </a:rPr>
              <a:t>Regular Update*, Copy* APIs work, too…</a:t>
            </a:r>
          </a:p>
        </p:txBody>
      </p:sp>
    </p:spTree>
    <p:extLst>
      <p:ext uri="{BB962C8B-B14F-4D97-AF65-F5344CB8AC3E}">
        <p14:creationId xmlns:p14="http://schemas.microsoft.com/office/powerpoint/2010/main" val="56086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Using the tiled resource</a:t>
            </a:r>
          </a:p>
        </p:txBody>
      </p:sp>
      <p:sp>
        <p:nvSpPr>
          <p:cNvPr id="2" name="Text Placeholder 1"/>
          <p:cNvSpPr>
            <a:spLocks noGrp="1"/>
          </p:cNvSpPr>
          <p:nvPr>
            <p:ph type="body" sz="quarter" idx="10"/>
          </p:nvPr>
        </p:nvSpPr>
        <p:spPr/>
        <p:txBody>
          <a:bodyPr/>
          <a:lstStyle/>
          <a:p>
            <a:r>
              <a:rPr lang="en-US" sz="2800" dirty="0"/>
              <a:t>Just a normal texture now.</a:t>
            </a:r>
          </a:p>
          <a:p>
            <a:r>
              <a:rPr lang="en-US" sz="2800" dirty="0"/>
              <a:t>Can Sample() in </a:t>
            </a:r>
            <a:r>
              <a:rPr lang="en-US" sz="2800" dirty="0" err="1"/>
              <a:t>shaders</a:t>
            </a:r>
            <a:r>
              <a:rPr lang="en-US" sz="2800" dirty="0"/>
              <a:t>.</a:t>
            </a:r>
          </a:p>
          <a:p>
            <a:r>
              <a:rPr lang="en-US" sz="2800" dirty="0"/>
              <a:t>Use your existing shader code.</a:t>
            </a:r>
          </a:p>
          <a:p>
            <a:endParaRPr lang="en-US" sz="3200" dirty="0"/>
          </a:p>
        </p:txBody>
      </p:sp>
      <p:sp>
        <p:nvSpPr>
          <p:cNvPr id="4" name="Content Placeholder 3"/>
          <p:cNvSpPr>
            <a:spLocks noGrp="1"/>
          </p:cNvSpPr>
          <p:nvPr>
            <p:ph type="body" sz="quarter" idx="11"/>
          </p:nvPr>
        </p:nvSpPr>
        <p:spPr/>
        <p:txBody>
          <a:bodyPr/>
          <a:lstStyle/>
          <a:p>
            <a:r>
              <a:rPr lang="en-US" dirty="0"/>
              <a:t>Tiled resources – use them as you would a normal resource.</a:t>
            </a:r>
          </a:p>
        </p:txBody>
      </p:sp>
    </p:spTree>
    <p:extLst>
      <p:ext uri="{BB962C8B-B14F-4D97-AF65-F5344CB8AC3E}">
        <p14:creationId xmlns:p14="http://schemas.microsoft.com/office/powerpoint/2010/main" val="27396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1058862"/>
            <a:ext cx="7315203" cy="4724398"/>
          </a:xfrm>
        </p:spPr>
        <p:txBody>
          <a:bodyPr/>
          <a:lstStyle/>
          <a:p>
            <a:r>
              <a:rPr lang="en-US" dirty="0"/>
              <a:t>The problem with textures.</a:t>
            </a:r>
          </a:p>
          <a:p>
            <a:r>
              <a:rPr lang="en-US" dirty="0"/>
              <a:t>Review existing solutions.</a:t>
            </a:r>
          </a:p>
          <a:p>
            <a:r>
              <a:rPr lang="en-US" dirty="0"/>
              <a:t>API deep dive.</a:t>
            </a:r>
          </a:p>
          <a:p>
            <a:r>
              <a:rPr lang="en-US" dirty="0"/>
              <a:t>Demos.</a:t>
            </a:r>
          </a:p>
        </p:txBody>
      </p:sp>
      <p:pic>
        <p:nvPicPr>
          <p:cNvPr id="4" name="Picture Placeholder 3"/>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279210" y="1535875"/>
            <a:ext cx="3922776" cy="3922776"/>
          </a:xfrm>
          <a:noFill/>
          <a:ln>
            <a:noFill/>
          </a:ln>
          <a:scene3d>
            <a:camera prst="orthographicFront">
              <a:rot lat="0" lon="0" rev="0"/>
            </a:camera>
            <a:lightRig rig="threePt" dir="t"/>
          </a:scene3d>
        </p:spPr>
      </p:pic>
      <p:sp>
        <p:nvSpPr>
          <p:cNvPr id="5" name="Title 4"/>
          <p:cNvSpPr>
            <a:spLocks noGrp="1"/>
          </p:cNvSpPr>
          <p:nvPr>
            <p:ph type="title"/>
          </p:nvPr>
        </p:nvSpPr>
        <p:spPr/>
        <p:txBody>
          <a:bodyPr/>
          <a:lstStyle/>
          <a:p>
            <a:r>
              <a:rPr lang="en-US" dirty="0"/>
              <a:t>Agenda</a:t>
            </a:r>
            <a:br>
              <a:rPr lang="en-US" dirty="0"/>
            </a:br>
            <a:endParaRPr lang="en-US" dirty="0"/>
          </a:p>
        </p:txBody>
      </p:sp>
    </p:spTree>
    <p:extLst>
      <p:ext uri="{BB962C8B-B14F-4D97-AF65-F5344CB8AC3E}">
        <p14:creationId xmlns:p14="http://schemas.microsoft.com/office/powerpoint/2010/main" val="244916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Using the tiled resource</a:t>
            </a:r>
          </a:p>
        </p:txBody>
      </p:sp>
      <p:sp>
        <p:nvSpPr>
          <p:cNvPr id="2" name="Text Placeholder 1"/>
          <p:cNvSpPr>
            <a:spLocks noGrp="1"/>
          </p:cNvSpPr>
          <p:nvPr>
            <p:ph type="body" sz="quarter" idx="10"/>
          </p:nvPr>
        </p:nvSpPr>
        <p:spPr/>
        <p:txBody>
          <a:bodyPr/>
          <a:lstStyle/>
          <a:p>
            <a:r>
              <a:rPr lang="en-US" sz="2800" dirty="0"/>
              <a:t>Sample with feedback (returns residency status).</a:t>
            </a:r>
          </a:p>
          <a:p>
            <a:r>
              <a:rPr lang="en-US" sz="2800" dirty="0"/>
              <a:t>Clamped sampling instructions.</a:t>
            </a:r>
          </a:p>
          <a:p>
            <a:r>
              <a:rPr lang="en-US" sz="2800" dirty="0"/>
              <a:t>Minimum and maximum filter variants.</a:t>
            </a:r>
            <a:endParaRPr lang="en-US" sz="2400" dirty="0">
              <a:latin typeface="+mn-lt"/>
            </a:endParaRPr>
          </a:p>
          <a:p>
            <a:r>
              <a:rPr lang="en-US" sz="2400" dirty="0">
                <a:latin typeface="+mn-lt"/>
              </a:rPr>
              <a:t>Use this to drive the clamp value.</a:t>
            </a:r>
          </a:p>
        </p:txBody>
      </p:sp>
      <p:sp>
        <p:nvSpPr>
          <p:cNvPr id="4" name="Content Placeholder 3"/>
          <p:cNvSpPr>
            <a:spLocks noGrp="1"/>
          </p:cNvSpPr>
          <p:nvPr>
            <p:ph type="body" sz="quarter" idx="11"/>
          </p:nvPr>
        </p:nvSpPr>
        <p:spPr/>
        <p:txBody>
          <a:bodyPr/>
          <a:lstStyle/>
          <a:p>
            <a:r>
              <a:rPr lang="en-US" dirty="0"/>
              <a:t>But there’s more –</a:t>
            </a:r>
          </a:p>
          <a:p>
            <a:r>
              <a:rPr lang="en-US" dirty="0"/>
              <a:t>new HLSL instructions!</a:t>
            </a:r>
          </a:p>
        </p:txBody>
      </p:sp>
    </p:spTree>
    <p:extLst>
      <p:ext uri="{BB962C8B-B14F-4D97-AF65-F5344CB8AC3E}">
        <p14:creationId xmlns:p14="http://schemas.microsoft.com/office/powerpoint/2010/main" val="94034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A note on 2D tile shapes</a:t>
            </a:r>
          </a:p>
        </p:txBody>
      </p:sp>
      <p:sp>
        <p:nvSpPr>
          <p:cNvPr id="4" name="Content Placeholder 3"/>
          <p:cNvSpPr>
            <a:spLocks noGrp="1"/>
          </p:cNvSpPr>
          <p:nvPr>
            <p:ph type="body" sz="quarter" idx="11"/>
          </p:nvPr>
        </p:nvSpPr>
        <p:spPr/>
        <p:txBody>
          <a:bodyPr/>
          <a:lstStyle/>
          <a:p>
            <a:r>
              <a:rPr lang="en-US" dirty="0"/>
              <a:t>Every tile is 64KB, but layout depends on the format’s texel size.</a:t>
            </a:r>
          </a:p>
        </p:txBody>
      </p:sp>
      <p:graphicFrame>
        <p:nvGraphicFramePr>
          <p:cNvPr id="6" name="Table 5"/>
          <p:cNvGraphicFramePr>
            <a:graphicFrameLocks noGrp="1"/>
          </p:cNvGraphicFramePr>
          <p:nvPr>
            <p:extLst/>
          </p:nvPr>
        </p:nvGraphicFramePr>
        <p:xfrm>
          <a:off x="5075237" y="1973262"/>
          <a:ext cx="4305018" cy="3911600"/>
        </p:xfrm>
        <a:graphic>
          <a:graphicData uri="http://schemas.openxmlformats.org/drawingml/2006/table">
            <a:tbl>
              <a:tblPr firstRow="1" bandRow="1">
                <a:tableStyleId>{8EC20E35-A176-4012-BC5E-935CFFF8708E}</a:tableStyleId>
              </a:tblPr>
              <a:tblGrid>
                <a:gridCol w="990600">
                  <a:extLst>
                    <a:ext uri="{9D8B030D-6E8A-4147-A177-3AD203B41FA5}">
                      <a16:colId xmlns:a16="http://schemas.microsoft.com/office/drawing/2014/main" val="20000"/>
                    </a:ext>
                  </a:extLst>
                </a:gridCol>
                <a:gridCol w="1657209">
                  <a:extLst>
                    <a:ext uri="{9D8B030D-6E8A-4147-A177-3AD203B41FA5}">
                      <a16:colId xmlns:a16="http://schemas.microsoft.com/office/drawing/2014/main" val="20001"/>
                    </a:ext>
                  </a:extLst>
                </a:gridCol>
                <a:gridCol w="1657209">
                  <a:extLst>
                    <a:ext uri="{9D8B030D-6E8A-4147-A177-3AD203B41FA5}">
                      <a16:colId xmlns:a16="http://schemas.microsoft.com/office/drawing/2014/main" val="20002"/>
                    </a:ext>
                  </a:extLst>
                </a:gridCol>
              </a:tblGrid>
              <a:tr h="558800">
                <a:tc>
                  <a:txBody>
                    <a:bodyPr/>
                    <a:lstStyle/>
                    <a:p>
                      <a:pPr algn="r"/>
                      <a:endParaRPr lang="en-US" dirty="0"/>
                    </a:p>
                  </a:txBody>
                  <a:tcPr anchor="ctr"/>
                </a:tc>
                <a:tc>
                  <a:txBody>
                    <a:bodyPr/>
                    <a:lstStyle/>
                    <a:p>
                      <a:pPr algn="ctr"/>
                      <a:r>
                        <a:rPr lang="en-US" dirty="0"/>
                        <a:t>1x MSAA</a:t>
                      </a:r>
                    </a:p>
                  </a:txBody>
                  <a:tcPr anchor="ctr"/>
                </a:tc>
                <a:tc>
                  <a:txBody>
                    <a:bodyPr/>
                    <a:lstStyle/>
                    <a:p>
                      <a:pPr algn="ctr"/>
                      <a:r>
                        <a:rPr lang="en-US" dirty="0"/>
                        <a:t>4x MSAA</a:t>
                      </a:r>
                    </a:p>
                  </a:txBody>
                  <a:tcPr anchor="ctr"/>
                </a:tc>
                <a:extLst>
                  <a:ext uri="{0D108BD9-81ED-4DB2-BD59-A6C34878D82A}">
                    <a16:rowId xmlns:a16="http://schemas.microsoft.com/office/drawing/2014/main" val="10000"/>
                  </a:ext>
                </a:extLst>
              </a:tr>
              <a:tr h="558800">
                <a:tc>
                  <a:txBody>
                    <a:bodyPr/>
                    <a:lstStyle/>
                    <a:p>
                      <a:pPr algn="r"/>
                      <a:r>
                        <a:rPr lang="en-US" dirty="0"/>
                        <a:t>4bpp</a:t>
                      </a:r>
                    </a:p>
                  </a:txBody>
                  <a:tcPr anchor="ctr"/>
                </a:tc>
                <a:tc>
                  <a:txBody>
                    <a:bodyPr/>
                    <a:lstStyle/>
                    <a:p>
                      <a:pPr algn="ctr"/>
                      <a:r>
                        <a:rPr lang="en-US" dirty="0"/>
                        <a:t>512</a:t>
                      </a:r>
                      <a:r>
                        <a:rPr lang="en-US" baseline="0" dirty="0"/>
                        <a:t> x 256</a:t>
                      </a:r>
                      <a:endParaRPr lang="en-US" dirty="0"/>
                    </a:p>
                  </a:txBody>
                  <a:tcPr anchor="ctr"/>
                </a:tc>
                <a:tc>
                  <a:txBody>
                    <a:bodyPr/>
                    <a:lstStyle/>
                    <a:p>
                      <a:pPr algn="ctr"/>
                      <a:r>
                        <a:rPr lang="en-US" dirty="0"/>
                        <a:t>256</a:t>
                      </a:r>
                      <a:r>
                        <a:rPr lang="en-US" baseline="0" dirty="0"/>
                        <a:t> x 128</a:t>
                      </a:r>
                      <a:endParaRPr lang="en-US" dirty="0"/>
                    </a:p>
                  </a:txBody>
                  <a:tcPr anchor="ctr"/>
                </a:tc>
                <a:extLst>
                  <a:ext uri="{0D108BD9-81ED-4DB2-BD59-A6C34878D82A}">
                    <a16:rowId xmlns:a16="http://schemas.microsoft.com/office/drawing/2014/main" val="10001"/>
                  </a:ext>
                </a:extLst>
              </a:tr>
              <a:tr h="558800">
                <a:tc>
                  <a:txBody>
                    <a:bodyPr/>
                    <a:lstStyle/>
                    <a:p>
                      <a:pPr algn="r"/>
                      <a:r>
                        <a:rPr lang="en-US" dirty="0"/>
                        <a:t>8bpp</a:t>
                      </a:r>
                    </a:p>
                  </a:txBody>
                  <a:tcPr anchor="ctr"/>
                </a:tc>
                <a:tc>
                  <a:txBody>
                    <a:bodyPr/>
                    <a:lstStyle/>
                    <a:p>
                      <a:pPr algn="ctr"/>
                      <a:r>
                        <a:rPr lang="en-US" dirty="0"/>
                        <a:t>256 x 256</a:t>
                      </a:r>
                    </a:p>
                  </a:txBody>
                  <a:tcPr anchor="ctr"/>
                </a:tc>
                <a:tc>
                  <a:txBody>
                    <a:bodyPr/>
                    <a:lstStyle/>
                    <a:p>
                      <a:pPr algn="ctr"/>
                      <a:r>
                        <a:rPr lang="en-US" dirty="0"/>
                        <a:t>128</a:t>
                      </a:r>
                      <a:r>
                        <a:rPr lang="en-US" baseline="0" dirty="0"/>
                        <a:t> x 128</a:t>
                      </a:r>
                      <a:endParaRPr lang="en-US" dirty="0"/>
                    </a:p>
                  </a:txBody>
                  <a:tcPr anchor="ctr"/>
                </a:tc>
                <a:extLst>
                  <a:ext uri="{0D108BD9-81ED-4DB2-BD59-A6C34878D82A}">
                    <a16:rowId xmlns:a16="http://schemas.microsoft.com/office/drawing/2014/main" val="10002"/>
                  </a:ext>
                </a:extLst>
              </a:tr>
              <a:tr h="558800">
                <a:tc>
                  <a:txBody>
                    <a:bodyPr/>
                    <a:lstStyle/>
                    <a:p>
                      <a:pPr algn="r"/>
                      <a:r>
                        <a:rPr lang="en-US" dirty="0"/>
                        <a:t>16bpp</a:t>
                      </a:r>
                    </a:p>
                  </a:txBody>
                  <a:tcPr anchor="ctr"/>
                </a:tc>
                <a:tc>
                  <a:txBody>
                    <a:bodyPr/>
                    <a:lstStyle/>
                    <a:p>
                      <a:pPr algn="ctr"/>
                      <a:r>
                        <a:rPr lang="en-US" dirty="0"/>
                        <a:t>256 x 128</a:t>
                      </a:r>
                    </a:p>
                  </a:txBody>
                  <a:tcPr anchor="ctr"/>
                </a:tc>
                <a:tc>
                  <a:txBody>
                    <a:bodyPr/>
                    <a:lstStyle/>
                    <a:p>
                      <a:pPr algn="ctr"/>
                      <a:r>
                        <a:rPr lang="en-US" dirty="0"/>
                        <a:t>128 x 64</a:t>
                      </a:r>
                    </a:p>
                  </a:txBody>
                  <a:tcPr anchor="ctr"/>
                </a:tc>
                <a:extLst>
                  <a:ext uri="{0D108BD9-81ED-4DB2-BD59-A6C34878D82A}">
                    <a16:rowId xmlns:a16="http://schemas.microsoft.com/office/drawing/2014/main" val="10003"/>
                  </a:ext>
                </a:extLst>
              </a:tr>
              <a:tr h="558800">
                <a:tc>
                  <a:txBody>
                    <a:bodyPr/>
                    <a:lstStyle/>
                    <a:p>
                      <a:pPr algn="r"/>
                      <a:r>
                        <a:rPr lang="en-US" dirty="0"/>
                        <a:t>32bpp</a:t>
                      </a:r>
                    </a:p>
                  </a:txBody>
                  <a:tcPr anchor="ctr"/>
                </a:tc>
                <a:tc>
                  <a:txBody>
                    <a:bodyPr/>
                    <a:lstStyle/>
                    <a:p>
                      <a:pPr algn="ctr"/>
                      <a:r>
                        <a:rPr lang="en-US" dirty="0"/>
                        <a:t>128 x 128</a:t>
                      </a:r>
                    </a:p>
                  </a:txBody>
                  <a:tcPr anchor="ctr"/>
                </a:tc>
                <a:tc>
                  <a:txBody>
                    <a:bodyPr/>
                    <a:lstStyle/>
                    <a:p>
                      <a:pPr algn="ctr"/>
                      <a:r>
                        <a:rPr lang="en-US" dirty="0"/>
                        <a:t>64 x 64</a:t>
                      </a:r>
                    </a:p>
                  </a:txBody>
                  <a:tcPr anchor="ctr"/>
                </a:tc>
                <a:extLst>
                  <a:ext uri="{0D108BD9-81ED-4DB2-BD59-A6C34878D82A}">
                    <a16:rowId xmlns:a16="http://schemas.microsoft.com/office/drawing/2014/main" val="10004"/>
                  </a:ext>
                </a:extLst>
              </a:tr>
              <a:tr h="558800">
                <a:tc>
                  <a:txBody>
                    <a:bodyPr/>
                    <a:lstStyle/>
                    <a:p>
                      <a:pPr algn="r"/>
                      <a:r>
                        <a:rPr lang="en-US" dirty="0"/>
                        <a:t>64bpp</a:t>
                      </a:r>
                    </a:p>
                  </a:txBody>
                  <a:tcPr anchor="ctr"/>
                </a:tc>
                <a:tc>
                  <a:txBody>
                    <a:bodyPr/>
                    <a:lstStyle/>
                    <a:p>
                      <a:pPr algn="ctr"/>
                      <a:r>
                        <a:rPr lang="en-US" dirty="0"/>
                        <a:t>128 x 64</a:t>
                      </a:r>
                    </a:p>
                  </a:txBody>
                  <a:tcPr anchor="ctr"/>
                </a:tc>
                <a:tc>
                  <a:txBody>
                    <a:bodyPr/>
                    <a:lstStyle/>
                    <a:p>
                      <a:pPr algn="ctr"/>
                      <a:r>
                        <a:rPr lang="en-US" dirty="0"/>
                        <a:t>64</a:t>
                      </a:r>
                      <a:r>
                        <a:rPr lang="en-US" baseline="0" dirty="0"/>
                        <a:t> x 32</a:t>
                      </a:r>
                      <a:endParaRPr lang="en-US" dirty="0"/>
                    </a:p>
                  </a:txBody>
                  <a:tcPr anchor="ctr"/>
                </a:tc>
                <a:extLst>
                  <a:ext uri="{0D108BD9-81ED-4DB2-BD59-A6C34878D82A}">
                    <a16:rowId xmlns:a16="http://schemas.microsoft.com/office/drawing/2014/main" val="10005"/>
                  </a:ext>
                </a:extLst>
              </a:tr>
              <a:tr h="558800">
                <a:tc>
                  <a:txBody>
                    <a:bodyPr/>
                    <a:lstStyle/>
                    <a:p>
                      <a:pPr algn="r"/>
                      <a:r>
                        <a:rPr lang="en-US" dirty="0"/>
                        <a:t>128bpp</a:t>
                      </a:r>
                    </a:p>
                  </a:txBody>
                  <a:tcPr anchor="ctr"/>
                </a:tc>
                <a:tc>
                  <a:txBody>
                    <a:bodyPr/>
                    <a:lstStyle/>
                    <a:p>
                      <a:pPr algn="ctr"/>
                      <a:r>
                        <a:rPr lang="en-US" dirty="0"/>
                        <a:t>64 x 64</a:t>
                      </a:r>
                    </a:p>
                  </a:txBody>
                  <a:tcPr anchor="ctr"/>
                </a:tc>
                <a:tc>
                  <a:txBody>
                    <a:bodyPr/>
                    <a:lstStyle/>
                    <a:p>
                      <a:pPr algn="ctr"/>
                      <a:r>
                        <a:rPr lang="en-US" dirty="0"/>
                        <a:t>32 x 32</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2131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44485" t="17321" r="18753" b="18412"/>
          <a:stretch/>
        </p:blipFill>
        <p:spPr>
          <a:xfrm>
            <a:off x="5532437" y="1211262"/>
            <a:ext cx="4572000" cy="4495800"/>
          </a:xfrm>
          <a:prstGeom prst="rect">
            <a:avLst/>
          </a:prstGeom>
        </p:spPr>
      </p:pic>
      <p:sp>
        <p:nvSpPr>
          <p:cNvPr id="4" name="Title 3"/>
          <p:cNvSpPr>
            <a:spLocks noGrp="1"/>
          </p:cNvSpPr>
          <p:nvPr>
            <p:ph type="title"/>
          </p:nvPr>
        </p:nvSpPr>
        <p:spPr/>
        <p:txBody>
          <a:bodyPr/>
          <a:lstStyle/>
          <a:p>
            <a:r>
              <a:rPr lang="en-US" dirty="0"/>
              <a:t>Demo: Mars</a:t>
            </a:r>
          </a:p>
        </p:txBody>
      </p:sp>
    </p:spTree>
    <p:extLst>
      <p:ext uri="{BB962C8B-B14F-4D97-AF65-F5344CB8AC3E}">
        <p14:creationId xmlns:p14="http://schemas.microsoft.com/office/powerpoint/2010/main" val="246651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About the demo</a:t>
            </a:r>
          </a:p>
        </p:txBody>
      </p:sp>
      <p:sp>
        <p:nvSpPr>
          <p:cNvPr id="2" name="Text Placeholder 1"/>
          <p:cNvSpPr>
            <a:spLocks noGrp="1"/>
          </p:cNvSpPr>
          <p:nvPr>
            <p:ph type="body" sz="quarter" idx="10"/>
          </p:nvPr>
        </p:nvSpPr>
        <p:spPr>
          <a:xfrm>
            <a:off x="3475038" y="1668463"/>
            <a:ext cx="8686801" cy="3886200"/>
          </a:xfrm>
        </p:spPr>
        <p:txBody>
          <a:bodyPr/>
          <a:lstStyle/>
          <a:p>
            <a:r>
              <a:rPr lang="en-US" sz="2800" dirty="0"/>
              <a:t>Two 16k tiled texture cubes.</a:t>
            </a:r>
          </a:p>
          <a:p>
            <a:endParaRPr lang="en-US" sz="2800" dirty="0"/>
          </a:p>
          <a:p>
            <a:r>
              <a:rPr lang="en-US" sz="2800" dirty="0"/>
              <a:t>Diffuse (BC1 UNORM): 6 x 16384</a:t>
            </a:r>
            <a:r>
              <a:rPr lang="en-US" sz="2800" baseline="30000" dirty="0"/>
              <a:t>2</a:t>
            </a:r>
            <a:r>
              <a:rPr lang="en-US" sz="2800" dirty="0"/>
              <a:t> x 0.5bpp x 1.333 = 1GB</a:t>
            </a:r>
          </a:p>
          <a:p>
            <a:endParaRPr lang="en-US" sz="2800" dirty="0"/>
          </a:p>
          <a:p>
            <a:r>
              <a:rPr lang="en-US" sz="2800" dirty="0"/>
              <a:t>Normal (BC5 SNORM): 6 x 16384</a:t>
            </a:r>
            <a:r>
              <a:rPr lang="en-US" sz="2800" baseline="30000" dirty="0"/>
              <a:t>2</a:t>
            </a:r>
            <a:r>
              <a:rPr lang="en-US" sz="2800" dirty="0"/>
              <a:t> x 1.0bpp x 1.333 = 2GB</a:t>
            </a:r>
          </a:p>
          <a:p>
            <a:endParaRPr lang="en-US" sz="2400" dirty="0">
              <a:latin typeface="+mn-lt"/>
            </a:endParaRPr>
          </a:p>
          <a:p>
            <a:r>
              <a:rPr lang="en-US" sz="2800" b="1" dirty="0"/>
              <a:t>Shared tile pool: 256 x 64KB tiles = 16 MB (&lt;1% of assets)</a:t>
            </a:r>
          </a:p>
        </p:txBody>
      </p:sp>
      <p:sp>
        <p:nvSpPr>
          <p:cNvPr id="4" name="Content Placeholder 3"/>
          <p:cNvSpPr>
            <a:spLocks noGrp="1"/>
          </p:cNvSpPr>
          <p:nvPr>
            <p:ph type="body" sz="quarter" idx="11"/>
          </p:nvPr>
        </p:nvSpPr>
        <p:spPr/>
        <p:txBody>
          <a:bodyPr/>
          <a:lstStyle/>
          <a:p>
            <a:r>
              <a:rPr lang="en-US" dirty="0"/>
              <a:t>Get the code!</a:t>
            </a:r>
          </a:p>
        </p:txBody>
      </p:sp>
    </p:spTree>
    <p:extLst>
      <p:ext uri="{BB962C8B-B14F-4D97-AF65-F5344CB8AC3E}">
        <p14:creationId xmlns:p14="http://schemas.microsoft.com/office/powerpoint/2010/main" val="76965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Picking a tile pool size</a:t>
            </a:r>
          </a:p>
        </p:txBody>
      </p:sp>
      <p:sp>
        <p:nvSpPr>
          <p:cNvPr id="4" name="Content Placeholder 3"/>
          <p:cNvSpPr>
            <a:spLocks noGrp="1"/>
          </p:cNvSpPr>
          <p:nvPr>
            <p:ph type="body" sz="quarter" idx="11"/>
          </p:nvPr>
        </p:nvSpPr>
        <p:spPr/>
        <p:txBody>
          <a:bodyPr/>
          <a:lstStyle/>
          <a:p>
            <a:r>
              <a:rPr lang="en-US" dirty="0"/>
              <a:t>Depends primarily on format, layering, and display size.</a:t>
            </a:r>
          </a:p>
        </p:txBody>
      </p:sp>
      <p:sp>
        <p:nvSpPr>
          <p:cNvPr id="2" name="TextBox 1"/>
          <p:cNvSpPr txBox="1"/>
          <p:nvPr/>
        </p:nvSpPr>
        <p:spPr>
          <a:xfrm>
            <a:off x="3258965" y="1668482"/>
            <a:ext cx="8445672" cy="461665"/>
          </a:xfrm>
          <a:prstGeom prst="rect">
            <a:avLst/>
          </a:prstGeom>
          <a:noFill/>
        </p:spPr>
        <p:txBody>
          <a:bodyPr wrap="square" rtlCol="0">
            <a:spAutoFit/>
          </a:bodyPr>
          <a:lstStyle/>
          <a:p>
            <a:r>
              <a:rPr lang="en-US" sz="2400" dirty="0">
                <a:gradFill>
                  <a:gsLst>
                    <a:gs pos="0">
                      <a:srgbClr val="FFFFFF"/>
                    </a:gs>
                    <a:gs pos="100000">
                      <a:srgbClr val="FFFFFF"/>
                    </a:gs>
                  </a:gsLst>
                  <a:lin ang="5400000" scaled="0"/>
                </a:gradFill>
              </a:rPr>
              <a:t>Pool size = width x height x ∑(layer format sizes) x 4 x 1.333</a:t>
            </a:r>
          </a:p>
        </p:txBody>
      </p:sp>
      <p:sp>
        <p:nvSpPr>
          <p:cNvPr id="7" name="TextBox 6"/>
          <p:cNvSpPr txBox="1"/>
          <p:nvPr/>
        </p:nvSpPr>
        <p:spPr>
          <a:xfrm>
            <a:off x="3258965" y="2587367"/>
            <a:ext cx="8103500"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Example: 1920 x 1080 x (4bpp + 8bpp) x 4 x 1.333 </a:t>
            </a:r>
            <a:r>
              <a:rPr lang="en-US" sz="2400" dirty="0">
                <a:solidFill>
                  <a:srgbClr val="FFFFFF"/>
                </a:solidFill>
              </a:rPr>
              <a:t>≈</a:t>
            </a:r>
            <a:r>
              <a:rPr lang="en-US" sz="2400" dirty="0">
                <a:gradFill>
                  <a:gsLst>
                    <a:gs pos="0">
                      <a:srgbClr val="FFFFFF"/>
                    </a:gs>
                    <a:gs pos="100000">
                      <a:srgbClr val="FFFFFF"/>
                    </a:gs>
                  </a:gsLst>
                  <a:lin ang="5400000" scaled="0"/>
                </a:gradFill>
              </a:rPr>
              <a:t> 16MB</a:t>
            </a:r>
          </a:p>
        </p:txBody>
      </p:sp>
      <p:graphicFrame>
        <p:nvGraphicFramePr>
          <p:cNvPr id="15" name="Table 14"/>
          <p:cNvGraphicFramePr>
            <a:graphicFrameLocks noGrp="1"/>
          </p:cNvGraphicFramePr>
          <p:nvPr>
            <p:extLst/>
          </p:nvPr>
        </p:nvGraphicFramePr>
        <p:xfrm>
          <a:off x="5134503" y="3878262"/>
          <a:ext cx="1402292" cy="1447800"/>
        </p:xfrm>
        <a:graphic>
          <a:graphicData uri="http://schemas.openxmlformats.org/drawingml/2006/table">
            <a:tbl>
              <a:tblPr firstRow="1" bandRow="1">
                <a:tableStyleId>{2D5ABB26-0587-4C30-8999-92F81FD0307C}</a:tableStyleId>
              </a:tblPr>
              <a:tblGrid>
                <a:gridCol w="701146">
                  <a:extLst>
                    <a:ext uri="{9D8B030D-6E8A-4147-A177-3AD203B41FA5}">
                      <a16:colId xmlns:a16="http://schemas.microsoft.com/office/drawing/2014/main" val="20000"/>
                    </a:ext>
                  </a:extLst>
                </a:gridCol>
                <a:gridCol w="701146">
                  <a:extLst>
                    <a:ext uri="{9D8B030D-6E8A-4147-A177-3AD203B41FA5}">
                      <a16:colId xmlns:a16="http://schemas.microsoft.com/office/drawing/2014/main" val="20001"/>
                    </a:ext>
                  </a:extLst>
                </a:gridCol>
              </a:tblGrid>
              <a:tr h="72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0"/>
                  </a:ext>
                </a:extLst>
              </a:tr>
              <a:tr h="72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4583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a:t>Picking a tile pool size</a:t>
            </a:r>
            <a:endParaRPr lang="en-US" dirty="0"/>
          </a:p>
        </p:txBody>
      </p:sp>
      <p:sp>
        <p:nvSpPr>
          <p:cNvPr id="4" name="Content Placeholder 3"/>
          <p:cNvSpPr>
            <a:spLocks noGrp="1"/>
          </p:cNvSpPr>
          <p:nvPr>
            <p:ph type="body" sz="quarter" idx="11"/>
          </p:nvPr>
        </p:nvSpPr>
        <p:spPr/>
        <p:txBody>
          <a:bodyPr/>
          <a:lstStyle/>
          <a:p>
            <a:r>
              <a:rPr lang="en-US" dirty="0"/>
              <a:t>Depends primarily on format, layering, and display size.</a:t>
            </a:r>
          </a:p>
        </p:txBody>
      </p:sp>
      <p:sp>
        <p:nvSpPr>
          <p:cNvPr id="2" name="TextBox 1"/>
          <p:cNvSpPr txBox="1"/>
          <p:nvPr/>
        </p:nvSpPr>
        <p:spPr>
          <a:xfrm>
            <a:off x="3258965" y="1668482"/>
            <a:ext cx="8405827"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Pool size = width x height x ∑(layer format sizes) x 4 x 1.333</a:t>
            </a:r>
          </a:p>
        </p:txBody>
      </p:sp>
      <p:sp>
        <p:nvSpPr>
          <p:cNvPr id="7" name="TextBox 6"/>
          <p:cNvSpPr txBox="1"/>
          <p:nvPr/>
        </p:nvSpPr>
        <p:spPr>
          <a:xfrm>
            <a:off x="3258965" y="2587367"/>
            <a:ext cx="8103500"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Example: 1920 x 1080 x (4bpp + 8bpp) x 4 x 1.333 </a:t>
            </a:r>
            <a:r>
              <a:rPr lang="en-US" sz="2400" dirty="0">
                <a:solidFill>
                  <a:srgbClr val="FFFFFF"/>
                </a:solidFill>
              </a:rPr>
              <a:t>≈</a:t>
            </a:r>
            <a:r>
              <a:rPr lang="en-US" sz="2400" dirty="0">
                <a:gradFill>
                  <a:gsLst>
                    <a:gs pos="0">
                      <a:srgbClr val="FFFFFF"/>
                    </a:gs>
                    <a:gs pos="100000">
                      <a:srgbClr val="FFFFFF"/>
                    </a:gs>
                  </a:gsLst>
                  <a:lin ang="5400000" scaled="0"/>
                </a:gradFill>
              </a:rPr>
              <a:t> 16MB</a:t>
            </a:r>
          </a:p>
        </p:txBody>
      </p:sp>
      <p:graphicFrame>
        <p:nvGraphicFramePr>
          <p:cNvPr id="9" name="Table 8"/>
          <p:cNvGraphicFramePr>
            <a:graphicFrameLocks noGrp="1"/>
          </p:cNvGraphicFramePr>
          <p:nvPr>
            <p:extLst/>
          </p:nvPr>
        </p:nvGraphicFramePr>
        <p:xfrm>
          <a:off x="5227637" y="3792537"/>
          <a:ext cx="1402292" cy="1463040"/>
        </p:xfrm>
        <a:graphic>
          <a:graphicData uri="http://schemas.openxmlformats.org/drawingml/2006/table">
            <a:tbl>
              <a:tblPr firstRow="1" bandRow="1">
                <a:tableStyleId>{2D5ABB26-0587-4C30-8999-92F81FD0307C}</a:tableStyleId>
              </a:tblPr>
              <a:tblGrid>
                <a:gridCol w="350573">
                  <a:extLst>
                    <a:ext uri="{9D8B030D-6E8A-4147-A177-3AD203B41FA5}">
                      <a16:colId xmlns:a16="http://schemas.microsoft.com/office/drawing/2014/main" val="20000"/>
                    </a:ext>
                  </a:extLst>
                </a:gridCol>
                <a:gridCol w="350573">
                  <a:extLst>
                    <a:ext uri="{9D8B030D-6E8A-4147-A177-3AD203B41FA5}">
                      <a16:colId xmlns:a16="http://schemas.microsoft.com/office/drawing/2014/main" val="20001"/>
                    </a:ext>
                  </a:extLst>
                </a:gridCol>
                <a:gridCol w="350573">
                  <a:extLst>
                    <a:ext uri="{9D8B030D-6E8A-4147-A177-3AD203B41FA5}">
                      <a16:colId xmlns:a16="http://schemas.microsoft.com/office/drawing/2014/main" val="20002"/>
                    </a:ext>
                  </a:extLst>
                </a:gridCol>
                <a:gridCol w="350573">
                  <a:extLst>
                    <a:ext uri="{9D8B030D-6E8A-4147-A177-3AD203B41FA5}">
                      <a16:colId xmlns:a16="http://schemas.microsoft.com/office/drawing/2014/main" val="20003"/>
                    </a:ext>
                  </a:extLst>
                </a:gridCol>
              </a:tblGrid>
              <a:tr h="342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0"/>
                  </a:ext>
                </a:extLst>
              </a:tr>
              <a:tr h="342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1"/>
                  </a:ext>
                </a:extLst>
              </a:tr>
              <a:tr h="342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2"/>
                  </a:ext>
                </a:extLst>
              </a:tr>
              <a:tr h="342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5134503" y="3878262"/>
          <a:ext cx="1402292" cy="1447800"/>
        </p:xfrm>
        <a:graphic>
          <a:graphicData uri="http://schemas.openxmlformats.org/drawingml/2006/table">
            <a:tbl>
              <a:tblPr firstRow="1" bandRow="1">
                <a:tableStyleId>{2D5ABB26-0587-4C30-8999-92F81FD0307C}</a:tableStyleId>
              </a:tblPr>
              <a:tblGrid>
                <a:gridCol w="701146">
                  <a:extLst>
                    <a:ext uri="{9D8B030D-6E8A-4147-A177-3AD203B41FA5}">
                      <a16:colId xmlns:a16="http://schemas.microsoft.com/office/drawing/2014/main" val="20000"/>
                    </a:ext>
                  </a:extLst>
                </a:gridCol>
                <a:gridCol w="701146">
                  <a:extLst>
                    <a:ext uri="{9D8B030D-6E8A-4147-A177-3AD203B41FA5}">
                      <a16:colId xmlns:a16="http://schemas.microsoft.com/office/drawing/2014/main" val="20001"/>
                    </a:ext>
                  </a:extLst>
                </a:gridCol>
              </a:tblGrid>
              <a:tr h="72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alpha val="5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alpha val="50000"/>
                      </a:schemeClr>
                    </a:solidFill>
                  </a:tcPr>
                </a:tc>
                <a:extLst>
                  <a:ext uri="{0D108BD9-81ED-4DB2-BD59-A6C34878D82A}">
                    <a16:rowId xmlns:a16="http://schemas.microsoft.com/office/drawing/2014/main" val="10000"/>
                  </a:ext>
                </a:extLst>
              </a:tr>
              <a:tr h="7239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alpha val="5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alpha val="50000"/>
                      </a:schemeClr>
                    </a:solidFill>
                  </a:tcPr>
                </a:tc>
                <a:extLst>
                  <a:ext uri="{0D108BD9-81ED-4DB2-BD59-A6C34878D82A}">
                    <a16:rowId xmlns:a16="http://schemas.microsoft.com/office/drawing/2014/main" val="10001"/>
                  </a:ext>
                </a:extLst>
              </a:tr>
            </a:tbl>
          </a:graphicData>
        </a:graphic>
      </p:graphicFrame>
      <p:sp>
        <p:nvSpPr>
          <p:cNvPr id="5" name="TextBox 4"/>
          <p:cNvSpPr txBox="1"/>
          <p:nvPr/>
        </p:nvSpPr>
        <p:spPr>
          <a:xfrm>
            <a:off x="6964977" y="4106862"/>
            <a:ext cx="2529860" cy="830997"/>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4 (MIP N-1) x</a:t>
            </a:r>
          </a:p>
          <a:p>
            <a:r>
              <a:rPr lang="en-US" sz="2400" dirty="0">
                <a:gradFill>
                  <a:gsLst>
                    <a:gs pos="0">
                      <a:srgbClr val="FFFFFF"/>
                    </a:gs>
                    <a:gs pos="100000">
                      <a:srgbClr val="FFFFFF"/>
                    </a:gs>
                  </a:gsLst>
                  <a:lin ang="5400000" scaled="0"/>
                </a:gradFill>
              </a:rPr>
              <a:t>1.333 (MIP chain)</a:t>
            </a:r>
          </a:p>
        </p:txBody>
      </p:sp>
    </p:spTree>
    <p:extLst>
      <p:ext uri="{BB962C8B-B14F-4D97-AF65-F5344CB8AC3E}">
        <p14:creationId xmlns:p14="http://schemas.microsoft.com/office/powerpoint/2010/main" val="173408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Usage examples</a:t>
            </a:r>
          </a:p>
        </p:txBody>
      </p:sp>
    </p:spTree>
    <p:extLst>
      <p:ext uri="{BB962C8B-B14F-4D97-AF65-F5344CB8AC3E}">
        <p14:creationId xmlns:p14="http://schemas.microsoft.com/office/powerpoint/2010/main" val="128236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Terrain layers can be 16k x 16k.</a:t>
            </a:r>
          </a:p>
          <a:p>
            <a:r>
              <a:rPr lang="en-US"/>
              <a:t>Stream in detail tiles as needed.</a:t>
            </a:r>
          </a:p>
          <a:p>
            <a:r>
              <a:rPr lang="en-US"/>
              <a:t>Based on player camera.</a:t>
            </a:r>
          </a:p>
          <a:p>
            <a:r>
              <a:rPr lang="en-US"/>
              <a:t>Based on game events.</a:t>
            </a:r>
          </a:p>
          <a:p>
            <a:endParaRPr lang="en-US" dirty="0"/>
          </a:p>
        </p:txBody>
      </p:sp>
      <p:sp>
        <p:nvSpPr>
          <p:cNvPr id="4" name="Content Placeholder 3"/>
          <p:cNvSpPr>
            <a:spLocks noGrp="1"/>
          </p:cNvSpPr>
          <p:nvPr>
            <p:ph type="body" sz="quarter" idx="11"/>
          </p:nvPr>
        </p:nvSpPr>
        <p:spPr/>
        <p:txBody>
          <a:bodyPr/>
          <a:lstStyle/>
          <a:p>
            <a:r>
              <a:rPr lang="en-US"/>
              <a:t>Use the same system for aircraft through infantry.</a:t>
            </a:r>
            <a:endParaRPr lang="en-US" dirty="0"/>
          </a:p>
        </p:txBody>
      </p:sp>
      <p:sp>
        <p:nvSpPr>
          <p:cNvPr id="3" name="Title 2"/>
          <p:cNvSpPr>
            <a:spLocks noGrp="1"/>
          </p:cNvSpPr>
          <p:nvPr>
            <p:ph type="title"/>
          </p:nvPr>
        </p:nvSpPr>
        <p:spPr/>
        <p:txBody>
          <a:bodyPr/>
          <a:lstStyle/>
          <a:p>
            <a:r>
              <a:rPr lang="en-US"/>
              <a:t>Tiled terrain</a:t>
            </a:r>
            <a:endParaRPr lang="en-US" dirty="0"/>
          </a:p>
        </p:txBody>
      </p:sp>
    </p:spTree>
    <p:extLst>
      <p:ext uri="{BB962C8B-B14F-4D97-AF65-F5344CB8AC3E}">
        <p14:creationId xmlns:p14="http://schemas.microsoft.com/office/powerpoint/2010/main" val="34396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Allows ultra high-density shadow buffers.</a:t>
            </a:r>
          </a:p>
          <a:p>
            <a:r>
              <a:rPr lang="en-US" dirty="0"/>
              <a:t>Map only tiles that contain relevant data.</a:t>
            </a:r>
          </a:p>
          <a:p>
            <a:pPr lvl="1"/>
            <a:r>
              <a:rPr lang="en-US" dirty="0"/>
              <a:t>Map only tiles that cover shadowed objects in the camera view.</a:t>
            </a:r>
          </a:p>
          <a:p>
            <a:pPr lvl="1"/>
            <a:r>
              <a:rPr lang="en-US" dirty="0"/>
              <a:t>Use previous frame data to approximate where </a:t>
            </a:r>
            <a:br>
              <a:rPr lang="en-US" dirty="0"/>
            </a:br>
            <a:r>
              <a:rPr lang="en-US" dirty="0"/>
              <a:t>detail is needed.</a:t>
            </a:r>
          </a:p>
          <a:p>
            <a:endParaRPr lang="en-US" dirty="0"/>
          </a:p>
        </p:txBody>
      </p:sp>
      <p:sp>
        <p:nvSpPr>
          <p:cNvPr id="4" name="Content Placeholder 3"/>
          <p:cNvSpPr>
            <a:spLocks noGrp="1"/>
          </p:cNvSpPr>
          <p:nvPr>
            <p:ph type="body" sz="quarter" idx="11"/>
          </p:nvPr>
        </p:nvSpPr>
        <p:spPr/>
        <p:txBody>
          <a:bodyPr/>
          <a:lstStyle/>
          <a:p>
            <a:r>
              <a:rPr lang="en-US"/>
              <a:t>Better shadows without the cost.</a:t>
            </a:r>
            <a:endParaRPr lang="en-US" dirty="0"/>
          </a:p>
        </p:txBody>
      </p:sp>
      <p:sp>
        <p:nvSpPr>
          <p:cNvPr id="3" name="Title 2"/>
          <p:cNvSpPr>
            <a:spLocks noGrp="1"/>
          </p:cNvSpPr>
          <p:nvPr>
            <p:ph type="title"/>
          </p:nvPr>
        </p:nvSpPr>
        <p:spPr/>
        <p:txBody>
          <a:bodyPr/>
          <a:lstStyle/>
          <a:p>
            <a:r>
              <a:rPr lang="en-US"/>
              <a:t>Shadow mapping</a:t>
            </a:r>
            <a:endParaRPr lang="en-US" dirty="0"/>
          </a:p>
        </p:txBody>
      </p:sp>
    </p:spTree>
    <p:extLst>
      <p:ext uri="{BB962C8B-B14F-4D97-AF65-F5344CB8AC3E}">
        <p14:creationId xmlns:p14="http://schemas.microsoft.com/office/powerpoint/2010/main" val="370391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Shadows</a:t>
            </a:r>
          </a:p>
        </p:txBody>
      </p:sp>
    </p:spTree>
    <p:extLst>
      <p:ext uri="{BB962C8B-B14F-4D97-AF65-F5344CB8AC3E}">
        <p14:creationId xmlns:p14="http://schemas.microsoft.com/office/powerpoint/2010/main" val="169686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problem with textures</a:t>
            </a:r>
          </a:p>
        </p:txBody>
      </p:sp>
    </p:spTree>
    <p:extLst>
      <p:ext uri="{BB962C8B-B14F-4D97-AF65-F5344CB8AC3E}">
        <p14:creationId xmlns:p14="http://schemas.microsoft.com/office/powerpoint/2010/main" val="325045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One reason to use atlases is that they save on texture footprint, taking advantage of spatial locality of the data.</a:t>
            </a:r>
          </a:p>
          <a:p>
            <a:r>
              <a:rPr lang="en-US"/>
              <a:t>With tiled resources, just leave unused tiles unmapped.</a:t>
            </a:r>
            <a:endParaRPr lang="en-US" dirty="0"/>
          </a:p>
        </p:txBody>
      </p:sp>
      <p:sp>
        <p:nvSpPr>
          <p:cNvPr id="4" name="Content Placeholder 3"/>
          <p:cNvSpPr>
            <a:spLocks noGrp="1"/>
          </p:cNvSpPr>
          <p:nvPr>
            <p:ph type="body" sz="quarter" idx="11"/>
          </p:nvPr>
        </p:nvSpPr>
        <p:spPr/>
        <p:txBody>
          <a:bodyPr/>
          <a:lstStyle/>
          <a:p>
            <a:r>
              <a:rPr lang="en-US"/>
              <a:t>Who doesn’t like free memory?</a:t>
            </a:r>
            <a:endParaRPr lang="en-US" dirty="0"/>
          </a:p>
        </p:txBody>
      </p:sp>
      <p:sp>
        <p:nvSpPr>
          <p:cNvPr id="3" name="Title 2"/>
          <p:cNvSpPr>
            <a:spLocks noGrp="1"/>
          </p:cNvSpPr>
          <p:nvPr>
            <p:ph type="title"/>
          </p:nvPr>
        </p:nvSpPr>
        <p:spPr/>
        <p:txBody>
          <a:bodyPr/>
          <a:lstStyle/>
          <a:p>
            <a:r>
              <a:rPr lang="en-US"/>
              <a:t>Atlasing substitute</a:t>
            </a:r>
            <a:endParaRPr lang="en-US" dirty="0"/>
          </a:p>
        </p:txBody>
      </p:sp>
    </p:spTree>
    <p:extLst>
      <p:ext uri="{BB962C8B-B14F-4D97-AF65-F5344CB8AC3E}">
        <p14:creationId xmlns:p14="http://schemas.microsoft.com/office/powerpoint/2010/main" val="170092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Image editors.</a:t>
            </a:r>
          </a:p>
          <a:p>
            <a:r>
              <a:rPr lang="en-US"/>
              <a:t>Map viewers.</a:t>
            </a:r>
          </a:p>
          <a:p>
            <a:r>
              <a:rPr lang="en-US"/>
              <a:t>Data visualization tools.</a:t>
            </a:r>
          </a:p>
          <a:p>
            <a:r>
              <a:rPr lang="en-US"/>
              <a:t>Sparse data set manipulation.</a:t>
            </a:r>
            <a:endParaRPr lang="en-US" dirty="0"/>
          </a:p>
        </p:txBody>
      </p:sp>
      <p:sp>
        <p:nvSpPr>
          <p:cNvPr id="3" name="Text Placeholder 2"/>
          <p:cNvSpPr>
            <a:spLocks noGrp="1"/>
          </p:cNvSpPr>
          <p:nvPr>
            <p:ph type="body" sz="quarter" idx="11"/>
          </p:nvPr>
        </p:nvSpPr>
        <p:spPr/>
        <p:txBody>
          <a:bodyPr/>
          <a:lstStyle/>
          <a:p>
            <a:r>
              <a:rPr lang="en-US"/>
              <a:t>Some ideas to get you started…</a:t>
            </a:r>
            <a:endParaRPr lang="en-US" dirty="0"/>
          </a:p>
        </p:txBody>
      </p:sp>
      <p:sp>
        <p:nvSpPr>
          <p:cNvPr id="4" name="Title 3"/>
          <p:cNvSpPr>
            <a:spLocks noGrp="1"/>
          </p:cNvSpPr>
          <p:nvPr>
            <p:ph type="title"/>
          </p:nvPr>
        </p:nvSpPr>
        <p:spPr/>
        <p:txBody>
          <a:bodyPr/>
          <a:lstStyle/>
          <a:p>
            <a:r>
              <a:rPr lang="en-US"/>
              <a:t>And many more…</a:t>
            </a:r>
            <a:endParaRPr lang="en-US" dirty="0"/>
          </a:p>
        </p:txBody>
      </p:sp>
    </p:spTree>
    <p:extLst>
      <p:ext uri="{BB962C8B-B14F-4D97-AF65-F5344CB8AC3E}">
        <p14:creationId xmlns:p14="http://schemas.microsoft.com/office/powerpoint/2010/main" val="183155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Residency management is on the critical path for better utilization of hardware tiling.</a:t>
            </a:r>
          </a:p>
          <a:p>
            <a:r>
              <a:rPr lang="en-US" dirty="0"/>
              <a:t>Some ideas for management:</a:t>
            </a:r>
          </a:p>
          <a:p>
            <a:pPr lvl="1"/>
            <a:r>
              <a:rPr lang="en-US" dirty="0"/>
              <a:t>Dedicated low-resolution sampling pass.</a:t>
            </a:r>
          </a:p>
          <a:p>
            <a:pPr lvl="1"/>
            <a:r>
              <a:rPr lang="en-US" dirty="0"/>
              <a:t>Combine with deferred rendering passes.</a:t>
            </a:r>
          </a:p>
          <a:p>
            <a:pPr lvl="1"/>
            <a:r>
              <a:rPr lang="en-US" dirty="0"/>
              <a:t>Drive updates using game-specific state knowledge.</a:t>
            </a:r>
          </a:p>
          <a:p>
            <a:pPr lvl="1"/>
            <a:r>
              <a:rPr lang="en-US" dirty="0"/>
              <a:t>Use your existing asset LOD system to help.</a:t>
            </a:r>
          </a:p>
          <a:p>
            <a:pPr lvl="1"/>
            <a:r>
              <a:rPr lang="en-US" dirty="0"/>
              <a:t>Use middleware…</a:t>
            </a:r>
          </a:p>
        </p:txBody>
      </p:sp>
      <p:sp>
        <p:nvSpPr>
          <p:cNvPr id="4" name="Content Placeholder 3"/>
          <p:cNvSpPr>
            <a:spLocks noGrp="1"/>
          </p:cNvSpPr>
          <p:nvPr>
            <p:ph type="body" sz="quarter" idx="11"/>
          </p:nvPr>
        </p:nvSpPr>
        <p:spPr/>
        <p:txBody>
          <a:bodyPr/>
          <a:lstStyle/>
          <a:p>
            <a:r>
              <a:rPr lang="en-US"/>
              <a:t>This is important!</a:t>
            </a:r>
            <a:endParaRPr lang="en-US" dirty="0"/>
          </a:p>
        </p:txBody>
      </p:sp>
      <p:sp>
        <p:nvSpPr>
          <p:cNvPr id="3" name="Title 2"/>
          <p:cNvSpPr>
            <a:spLocks noGrp="1"/>
          </p:cNvSpPr>
          <p:nvPr>
            <p:ph type="title"/>
          </p:nvPr>
        </p:nvSpPr>
        <p:spPr/>
        <p:txBody>
          <a:bodyPr/>
          <a:lstStyle/>
          <a:p>
            <a:r>
              <a:rPr lang="en-US"/>
              <a:t>A note on residency management</a:t>
            </a:r>
            <a:endParaRPr lang="en-US" dirty="0"/>
          </a:p>
        </p:txBody>
      </p:sp>
    </p:spTree>
    <p:extLst>
      <p:ext uri="{BB962C8B-B14F-4D97-AF65-F5344CB8AC3E}">
        <p14:creationId xmlns:p14="http://schemas.microsoft.com/office/powerpoint/2010/main" val="71949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Middleware spotlight: </a:t>
            </a:r>
            <a:r>
              <a:rPr lang="en-US">
                <a:latin typeface="+mn-lt"/>
              </a:rPr>
              <a:t>Granite</a:t>
            </a:r>
            <a:endParaRPr lang="en-US" dirty="0">
              <a:latin typeface="+mn-lt"/>
            </a:endParaRPr>
          </a:p>
        </p:txBody>
      </p:sp>
      <p:sp>
        <p:nvSpPr>
          <p:cNvPr id="7" name="Subtitle 2"/>
          <p:cNvSpPr txBox="1">
            <a:spLocks/>
          </p:cNvSpPr>
          <p:nvPr/>
        </p:nvSpPr>
        <p:spPr>
          <a:xfrm>
            <a:off x="274637" y="5783262"/>
            <a:ext cx="8534397" cy="914400"/>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0"/>
              </a:spcBef>
            </a:pPr>
            <a:r>
              <a:rPr lang="en-US" sz="2800" spc="-52" dirty="0">
                <a:gradFill>
                  <a:gsLst>
                    <a:gs pos="0">
                      <a:srgbClr val="FFFFFF"/>
                    </a:gs>
                    <a:gs pos="100000">
                      <a:srgbClr val="FFFFFF"/>
                    </a:gs>
                  </a:gsLst>
                  <a:lin ang="5400000" scaled="0"/>
                </a:gradFill>
                <a:latin typeface="Segoe UI"/>
                <a:cs typeface="Segoe UI" pitchFamily="34" charset="0"/>
              </a:rPr>
              <a:t>Charles Hollemeersch, PhD </a:t>
            </a:r>
          </a:p>
          <a:p>
            <a:pPr>
              <a:lnSpc>
                <a:spcPct val="90000"/>
              </a:lnSpc>
              <a:spcBef>
                <a:spcPts val="0"/>
              </a:spcBef>
            </a:pPr>
            <a:r>
              <a:rPr lang="en-US" sz="2800" spc="-52" dirty="0">
                <a:gradFill>
                  <a:gsLst>
                    <a:gs pos="0">
                      <a:srgbClr val="FFFFFF"/>
                    </a:gs>
                    <a:gs pos="100000">
                      <a:srgbClr val="FFFFFF"/>
                    </a:gs>
                  </a:gsLst>
                  <a:lin ang="5400000" scaled="0"/>
                </a:gradFill>
                <a:latin typeface="Segoe UI"/>
                <a:cs typeface="Segoe UI" pitchFamily="34" charset="0"/>
              </a:rPr>
              <a:t>Co-founder and CTO, Graphine</a:t>
            </a:r>
          </a:p>
        </p:txBody>
      </p:sp>
      <p:sp>
        <p:nvSpPr>
          <p:cNvPr id="6" name="Text Placeholder 4"/>
          <p:cNvSpPr>
            <a:spLocks noGrp="1"/>
          </p:cNvSpPr>
          <p:nvPr>
            <p:ph type="body" sz="quarter" idx="11"/>
          </p:nvPr>
        </p:nvSpPr>
        <p:spPr>
          <a:xfrm>
            <a:off x="7970837" y="601662"/>
            <a:ext cx="4343400" cy="914400"/>
          </a:xfrm>
        </p:spPr>
        <p:txBody>
          <a:bodyPr/>
          <a:lstStyle/>
          <a:p>
            <a:r>
              <a:rPr lang="en-US" sz="2800">
                <a:latin typeface="+mj-lt"/>
              </a:rPr>
              <a:t>www.graphinesoftware.com</a:t>
            </a:r>
            <a:endParaRPr lang="en-US" sz="2800" dirty="0">
              <a:latin typeface="+mj-l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075" y="373062"/>
            <a:ext cx="4038599" cy="720868"/>
          </a:xfrm>
          <a:prstGeom prst="rect">
            <a:avLst/>
          </a:prstGeom>
        </p:spPr>
      </p:pic>
    </p:spTree>
    <p:extLst>
      <p:ext uri="{BB962C8B-B14F-4D97-AF65-F5344CB8AC3E}">
        <p14:creationId xmlns:p14="http://schemas.microsoft.com/office/powerpoint/2010/main" val="12592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Granite</a:t>
            </a:r>
            <a:endParaRPr lang="nl-BE" dirty="0"/>
          </a:p>
        </p:txBody>
      </p:sp>
      <p:sp>
        <p:nvSpPr>
          <p:cNvPr id="2" name="Text Placeholder 1"/>
          <p:cNvSpPr>
            <a:spLocks noGrp="1"/>
          </p:cNvSpPr>
          <p:nvPr>
            <p:ph type="body" sz="quarter" idx="10"/>
          </p:nvPr>
        </p:nvSpPr>
        <p:spPr/>
        <p:txBody>
          <a:bodyPr/>
          <a:lstStyle/>
          <a:p>
            <a:r>
              <a:rPr lang="en-US" dirty="0"/>
              <a:t>Middleware product for game developers.</a:t>
            </a:r>
          </a:p>
          <a:p>
            <a:r>
              <a:rPr lang="en-US" dirty="0"/>
              <a:t>Library that integrates into the game.</a:t>
            </a:r>
          </a:p>
          <a:p>
            <a:r>
              <a:rPr lang="en-US" dirty="0"/>
              <a:t>Now supports Tiled Resources.</a:t>
            </a:r>
          </a:p>
          <a:p>
            <a:endParaRPr lang="en-US" dirty="0"/>
          </a:p>
          <a:p>
            <a:endParaRPr lang="nl-BE" dirty="0"/>
          </a:p>
        </p:txBody>
      </p:sp>
      <p:pic>
        <p:nvPicPr>
          <p:cNvPr id="5" name="Picture 4"/>
          <p:cNvPicPr>
            <a:picLocks noChangeAspect="1"/>
          </p:cNvPicPr>
          <p:nvPr/>
        </p:nvPicPr>
        <p:blipFill>
          <a:blip r:embed="rId2"/>
          <a:stretch>
            <a:fillRect/>
          </a:stretch>
        </p:blipFill>
        <p:spPr>
          <a:xfrm>
            <a:off x="11445875" y="345702"/>
            <a:ext cx="549377" cy="636960"/>
          </a:xfrm>
          <a:prstGeom prst="rect">
            <a:avLst/>
          </a:prstGeom>
        </p:spPr>
      </p:pic>
    </p:spTree>
    <p:extLst>
      <p:ext uri="{BB962C8B-B14F-4D97-AF65-F5344CB8AC3E}">
        <p14:creationId xmlns:p14="http://schemas.microsoft.com/office/powerpoint/2010/main" val="72691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64k x 64k Terrain.</a:t>
            </a:r>
          </a:p>
        </p:txBody>
      </p:sp>
      <p:sp>
        <p:nvSpPr>
          <p:cNvPr id="4" name="Title 3"/>
          <p:cNvSpPr>
            <a:spLocks noGrp="1"/>
          </p:cNvSpPr>
          <p:nvPr>
            <p:ph type="title"/>
          </p:nvPr>
        </p:nvSpPr>
        <p:spPr/>
        <p:txBody>
          <a:bodyPr/>
          <a:lstStyle/>
          <a:p>
            <a:r>
              <a:rPr lang="en-US" dirty="0"/>
              <a:t>Demo: Island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 y="-1"/>
            <a:ext cx="12434711" cy="6994525"/>
          </a:xfrm>
          <a:prstGeom prst="rect">
            <a:avLst/>
          </a:prstGeom>
        </p:spPr>
      </p:pic>
      <p:sp>
        <p:nvSpPr>
          <p:cNvPr id="6" name="Title 3"/>
          <p:cNvSpPr txBox="1">
            <a:spLocks/>
          </p:cNvSpPr>
          <p:nvPr/>
        </p:nvSpPr>
        <p:spPr>
          <a:xfrm>
            <a:off x="427038" y="3193256"/>
            <a:ext cx="11887199" cy="912813"/>
          </a:xfrm>
          <a:prstGeom prst="rect">
            <a:avLst/>
          </a:prstGeom>
        </p:spPr>
        <p:txBody>
          <a:bodyPr vert="horz" lIns="0" tIns="0" rIns="0" bIns="0" rtlCol="0" anchor="t">
            <a:noAutofit/>
          </a:bodyPr>
          <a:lstStyle>
            <a:lvl1pPr algn="l" defTabSz="914166" rtl="0" eaLnBrk="1" latinLnBrk="0" hangingPunct="1">
              <a:spcBef>
                <a:spcPct val="0"/>
              </a:spcBef>
              <a:buNone/>
              <a:defRPr sz="5400" kern="1200">
                <a:gradFill>
                  <a:gsLst>
                    <a:gs pos="0">
                      <a:schemeClr val="tx1"/>
                    </a:gs>
                    <a:gs pos="100000">
                      <a:schemeClr val="tx1"/>
                    </a:gs>
                  </a:gsLst>
                  <a:lin ang="5400000" scaled="0"/>
                </a:gradFill>
                <a:latin typeface="+mj-lt"/>
                <a:ea typeface="+mj-ea"/>
                <a:cs typeface="+mj-cs"/>
              </a:defRPr>
            </a:lvl1pPr>
          </a:lstStyle>
          <a:p>
            <a:r>
              <a:rPr lang="en-US" dirty="0">
                <a:gradFill>
                  <a:gsLst>
                    <a:gs pos="0">
                      <a:srgbClr val="FFFFFF"/>
                    </a:gs>
                    <a:gs pos="100000">
                      <a:srgbClr val="FFFFFF"/>
                    </a:gs>
                  </a:gsLst>
                  <a:lin ang="5400000" scaled="0"/>
                </a:gradFill>
              </a:rPr>
              <a:t>Demo:</a:t>
            </a:r>
            <a:r>
              <a:rPr lang="en-US" dirty="0">
                <a:gradFill>
                  <a:gsLst>
                    <a:gs pos="0">
                      <a:srgbClr val="FFFFFF"/>
                    </a:gs>
                    <a:gs pos="100000">
                      <a:srgbClr val="FFFFFF"/>
                    </a:gs>
                  </a:gsLst>
                  <a:lin ang="5400000" scaled="0"/>
                </a:gradFill>
                <a:latin typeface="Segoe UI"/>
              </a:rPr>
              <a:t> Island</a:t>
            </a:r>
          </a:p>
        </p:txBody>
      </p:sp>
      <p:sp>
        <p:nvSpPr>
          <p:cNvPr id="7" name="Text Placeholder 4"/>
          <p:cNvSpPr txBox="1">
            <a:spLocks/>
          </p:cNvSpPr>
          <p:nvPr/>
        </p:nvSpPr>
        <p:spPr>
          <a:xfrm>
            <a:off x="427038" y="5935663"/>
            <a:ext cx="11887200" cy="914400"/>
          </a:xfrm>
          <a:prstGeom prst="rect">
            <a:avLst/>
          </a:prstGeom>
        </p:spPr>
        <p:txBody>
          <a:bodyPr vert="horz" lIns="0" tIns="0" rIns="0" bIns="0" rtlCol="0" anchor="b">
            <a:noAutofit/>
          </a:bodyPr>
          <a:lstStyle>
            <a:lvl1pPr marL="0" indent="0" algn="l" defTabSz="914166" rtl="0" eaLnBrk="1" latinLnBrk="0" hangingPunct="1">
              <a:spcBef>
                <a:spcPct val="20000"/>
              </a:spcBef>
              <a:buFont typeface="Arial" pitchFamily="34" charset="0"/>
              <a:buNone/>
              <a:defRPr sz="2000" kern="1200" baseline="0">
                <a:gradFill>
                  <a:gsLst>
                    <a:gs pos="0">
                      <a:schemeClr val="tx1"/>
                    </a:gs>
                    <a:gs pos="100000">
                      <a:schemeClr val="tx1"/>
                    </a:gs>
                  </a:gsLst>
                  <a:lin ang="5400000" scaled="0"/>
                </a:gradFill>
                <a:latin typeface="+mn-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gradFill>
                  <a:gsLst>
                    <a:gs pos="0">
                      <a:srgbClr val="FFFFFF"/>
                    </a:gs>
                    <a:gs pos="100000">
                      <a:srgbClr val="FFFFFF"/>
                    </a:gs>
                  </a:gsLst>
                  <a:lin ang="5400000" scaled="0"/>
                </a:gradFill>
              </a:rPr>
              <a:t>64k x 64k Terrain.</a:t>
            </a:r>
          </a:p>
        </p:txBody>
      </p:sp>
    </p:spTree>
    <p:extLst>
      <p:ext uri="{BB962C8B-B14F-4D97-AF65-F5344CB8AC3E}">
        <p14:creationId xmlns:p14="http://schemas.microsoft.com/office/powerpoint/2010/main" val="394495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Minimize latency.</a:t>
            </a:r>
          </a:p>
          <a:p>
            <a:r>
              <a:rPr lang="en-US" dirty="0"/>
              <a:t>Minimize texture cache size.</a:t>
            </a:r>
          </a:p>
          <a:p>
            <a:r>
              <a:rPr lang="en-US" dirty="0"/>
              <a:t>Minimize storage size.</a:t>
            </a:r>
          </a:p>
          <a:p>
            <a:r>
              <a:rPr lang="en-US" dirty="0"/>
              <a:t>Minimize production overhead.</a:t>
            </a:r>
          </a:p>
          <a:p>
            <a:r>
              <a:rPr lang="en-US" dirty="0"/>
              <a:t>Maximize unique texture data.</a:t>
            </a:r>
          </a:p>
          <a:p>
            <a:endParaRPr lang="en-US" dirty="0"/>
          </a:p>
          <a:p>
            <a:endParaRPr lang="en-US" dirty="0"/>
          </a:p>
          <a:p>
            <a:endParaRPr lang="en-US" dirty="0"/>
          </a:p>
          <a:p>
            <a:endParaRPr lang="en-US" dirty="0"/>
          </a:p>
        </p:txBody>
      </p:sp>
      <p:sp>
        <p:nvSpPr>
          <p:cNvPr id="4" name="Content Placeholder 3"/>
          <p:cNvSpPr>
            <a:spLocks noGrp="1"/>
          </p:cNvSpPr>
          <p:nvPr>
            <p:ph type="body" sz="quarter" idx="11"/>
          </p:nvPr>
        </p:nvSpPr>
        <p:spPr/>
        <p:txBody>
          <a:bodyPr/>
          <a:lstStyle/>
          <a:p>
            <a:r>
              <a:rPr lang="en-US"/>
              <a:t>Granite,</a:t>
            </a:r>
            <a:br>
              <a:rPr lang="en-US"/>
            </a:br>
            <a:r>
              <a:rPr lang="en-US"/>
              <a:t>handles your streaming.</a:t>
            </a:r>
            <a:endParaRPr lang="en-US" dirty="0"/>
          </a:p>
        </p:txBody>
      </p:sp>
      <p:sp>
        <p:nvSpPr>
          <p:cNvPr id="3" name="Title 2"/>
          <p:cNvSpPr>
            <a:spLocks noGrp="1"/>
          </p:cNvSpPr>
          <p:nvPr>
            <p:ph type="title"/>
          </p:nvPr>
        </p:nvSpPr>
        <p:spPr/>
        <p:txBody>
          <a:bodyPr/>
          <a:lstStyle/>
          <a:p>
            <a:r>
              <a:rPr lang="en-US" dirty="0"/>
              <a:t>Why use Granite Middleware</a:t>
            </a:r>
          </a:p>
        </p:txBody>
      </p:sp>
      <p:pic>
        <p:nvPicPr>
          <p:cNvPr id="8" name="Picture 7"/>
          <p:cNvPicPr>
            <a:picLocks noChangeAspect="1"/>
          </p:cNvPicPr>
          <p:nvPr/>
        </p:nvPicPr>
        <p:blipFill>
          <a:blip r:embed="rId4"/>
          <a:stretch>
            <a:fillRect/>
          </a:stretch>
        </p:blipFill>
        <p:spPr>
          <a:xfrm>
            <a:off x="11445875" y="345702"/>
            <a:ext cx="549377" cy="636960"/>
          </a:xfrm>
          <a:prstGeom prst="rect">
            <a:avLst/>
          </a:prstGeom>
        </p:spPr>
      </p:pic>
    </p:spTree>
    <p:extLst>
      <p:ext uri="{BB962C8B-B14F-4D97-AF65-F5344CB8AC3E}">
        <p14:creationId xmlns:p14="http://schemas.microsoft.com/office/powerpoint/2010/main" val="2294403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dirty="0"/>
              <a:t>Streaming</a:t>
            </a:r>
          </a:p>
          <a:p>
            <a:pPr lvl="1"/>
            <a:r>
              <a:rPr lang="en-US" sz="2400" dirty="0"/>
              <a:t>Multiple platforms</a:t>
            </a:r>
          </a:p>
          <a:p>
            <a:pPr lvl="1"/>
            <a:r>
              <a:rPr lang="en-US" sz="2400" dirty="0"/>
              <a:t>Multiple strategies (classic streaming, virtual texturing, …)</a:t>
            </a:r>
          </a:p>
          <a:p>
            <a:pPr lvl="1"/>
            <a:r>
              <a:rPr lang="en-US" sz="2400" dirty="0"/>
              <a:t>Multi-threaded disc I.O.</a:t>
            </a:r>
          </a:p>
          <a:p>
            <a:pPr lvl="1"/>
            <a:r>
              <a:rPr lang="en-US" sz="2400" dirty="0"/>
              <a:t>Multiple tiling back-ends (tiled </a:t>
            </a:r>
            <a:r>
              <a:rPr lang="en-US" sz="2400" dirty="0" err="1"/>
              <a:t>esources</a:t>
            </a:r>
            <a:r>
              <a:rPr lang="en-US" sz="2400" dirty="0"/>
              <a:t>, software DX9, GL ES)</a:t>
            </a:r>
          </a:p>
          <a:p>
            <a:r>
              <a:rPr lang="en-US" sz="3200" dirty="0"/>
              <a:t>Compression</a:t>
            </a:r>
          </a:p>
          <a:p>
            <a:pPr lvl="1"/>
            <a:r>
              <a:rPr lang="en-US" sz="2400" dirty="0"/>
              <a:t>Decode to GPU-ready formats (</a:t>
            </a:r>
            <a:r>
              <a:rPr lang="en-US" sz="2400" dirty="0" err="1"/>
              <a:t>BCx</a:t>
            </a:r>
            <a:r>
              <a:rPr lang="en-US" sz="2400" dirty="0"/>
              <a:t>)</a:t>
            </a:r>
          </a:p>
          <a:p>
            <a:pPr lvl="1"/>
            <a:r>
              <a:rPr lang="en-US" sz="2400" dirty="0"/>
              <a:t>Minimal on-disc footprint</a:t>
            </a:r>
          </a:p>
          <a:p>
            <a:r>
              <a:rPr lang="en-US" sz="3200" dirty="0"/>
              <a:t>Authoring</a:t>
            </a:r>
          </a:p>
          <a:p>
            <a:pPr lvl="1"/>
            <a:r>
              <a:rPr lang="en-US" sz="2400" dirty="0"/>
              <a:t>Handles tiling</a:t>
            </a:r>
          </a:p>
          <a:p>
            <a:pPr lvl="1"/>
            <a:r>
              <a:rPr lang="en-US" sz="2400" dirty="0"/>
              <a:t>Supports all common image formats &amp; tools</a:t>
            </a:r>
          </a:p>
          <a:p>
            <a:endParaRPr lang="en-US" sz="3200" dirty="0"/>
          </a:p>
          <a:p>
            <a:endParaRPr lang="en-US" sz="3200" dirty="0"/>
          </a:p>
        </p:txBody>
      </p:sp>
      <p:sp>
        <p:nvSpPr>
          <p:cNvPr id="4" name="Content Placeholder 3"/>
          <p:cNvSpPr>
            <a:spLocks noGrp="1"/>
          </p:cNvSpPr>
          <p:nvPr>
            <p:ph type="body" sz="quarter" idx="11"/>
          </p:nvPr>
        </p:nvSpPr>
        <p:spPr/>
        <p:txBody>
          <a:bodyPr/>
          <a:lstStyle/>
          <a:p>
            <a:r>
              <a:rPr lang="en-US" dirty="0"/>
              <a:t>Granite, manages your tiles.</a:t>
            </a:r>
          </a:p>
        </p:txBody>
      </p:sp>
      <p:sp>
        <p:nvSpPr>
          <p:cNvPr id="3" name="Title 2"/>
          <p:cNvSpPr>
            <a:spLocks noGrp="1"/>
          </p:cNvSpPr>
          <p:nvPr>
            <p:ph type="title"/>
          </p:nvPr>
        </p:nvSpPr>
        <p:spPr/>
        <p:txBody>
          <a:bodyPr/>
          <a:lstStyle/>
          <a:p>
            <a:r>
              <a:rPr lang="en-US" dirty="0"/>
              <a:t>What does it do</a:t>
            </a:r>
          </a:p>
        </p:txBody>
      </p:sp>
      <p:pic>
        <p:nvPicPr>
          <p:cNvPr id="11" name="Picture 10"/>
          <p:cNvPicPr>
            <a:picLocks noChangeAspect="1"/>
          </p:cNvPicPr>
          <p:nvPr/>
        </p:nvPicPr>
        <p:blipFill>
          <a:blip r:embed="rId3"/>
          <a:stretch>
            <a:fillRect/>
          </a:stretch>
        </p:blipFill>
        <p:spPr>
          <a:xfrm>
            <a:off x="11445875" y="345702"/>
            <a:ext cx="549377" cy="636960"/>
          </a:xfrm>
          <a:prstGeom prst="rect">
            <a:avLst/>
          </a:prstGeom>
        </p:spPr>
      </p:pic>
    </p:spTree>
    <p:extLst>
      <p:ext uri="{BB962C8B-B14F-4D97-AF65-F5344CB8AC3E}">
        <p14:creationId xmlns:p14="http://schemas.microsoft.com/office/powerpoint/2010/main" val="280964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a:spLocks noGrp="1"/>
          </p:cNvSpPr>
          <p:nvPr>
            <p:ph type="body" sz="quarter" idx="10"/>
          </p:nvPr>
        </p:nvSpPr>
        <p:spPr/>
        <p:txBody>
          <a:bodyPr/>
          <a:lstStyle/>
          <a:p>
            <a:r>
              <a:rPr lang="en-US" sz="3200" dirty="0"/>
              <a:t>Advanced tile compression on disk.</a:t>
            </a:r>
          </a:p>
          <a:p>
            <a:r>
              <a:rPr lang="en-US" sz="3200" dirty="0"/>
              <a:t>Fast transcoding from disk format to DXT GPU tiles.</a:t>
            </a:r>
          </a:p>
          <a:p>
            <a:endParaRPr lang="en-US" sz="3200" dirty="0"/>
          </a:p>
        </p:txBody>
      </p:sp>
      <p:sp>
        <p:nvSpPr>
          <p:cNvPr id="4" name="Content Placeholder 3"/>
          <p:cNvSpPr>
            <a:spLocks noGrp="1"/>
          </p:cNvSpPr>
          <p:nvPr>
            <p:ph type="body" sz="quarter" idx="11"/>
          </p:nvPr>
        </p:nvSpPr>
        <p:spPr/>
        <p:txBody>
          <a:bodyPr/>
          <a:lstStyle/>
          <a:p>
            <a:r>
              <a:rPr lang="en-US" dirty="0"/>
              <a:t>Granite, get that massive amount shipped.</a:t>
            </a:r>
          </a:p>
        </p:txBody>
      </p:sp>
      <p:sp>
        <p:nvSpPr>
          <p:cNvPr id="3" name="Title 2"/>
          <p:cNvSpPr>
            <a:spLocks noGrp="1"/>
          </p:cNvSpPr>
          <p:nvPr>
            <p:ph type="title"/>
          </p:nvPr>
        </p:nvSpPr>
        <p:spPr/>
        <p:txBody>
          <a:bodyPr/>
          <a:lstStyle/>
          <a:p>
            <a:r>
              <a:rPr lang="en-US" dirty="0"/>
              <a:t>Granite compression</a:t>
            </a:r>
          </a:p>
        </p:txBody>
      </p:sp>
      <p:sp>
        <p:nvSpPr>
          <p:cNvPr id="7" name="TextBox 6"/>
          <p:cNvSpPr txBox="1"/>
          <p:nvPr/>
        </p:nvSpPr>
        <p:spPr>
          <a:xfrm>
            <a:off x="4008437" y="4728527"/>
            <a:ext cx="301686" cy="400110"/>
          </a:xfrm>
          <a:prstGeom prst="rect">
            <a:avLst/>
          </a:prstGeom>
          <a:noFill/>
        </p:spPr>
        <p:txBody>
          <a:bodyPr wrap="none" rtlCol="0">
            <a:spAutoFit/>
          </a:bodyPr>
          <a:lstStyle/>
          <a:p>
            <a:r>
              <a:rPr lang="en-US" sz="2000" dirty="0">
                <a:gradFill>
                  <a:gsLst>
                    <a:gs pos="0">
                      <a:srgbClr val="FFFFFF"/>
                    </a:gs>
                    <a:gs pos="100000">
                      <a:srgbClr val="FFFFFF"/>
                    </a:gs>
                  </a:gsLst>
                  <a:lin ang="5400000" scaled="0"/>
                </a:gradFill>
              </a:rPr>
              <a:t>x</a:t>
            </a:r>
          </a:p>
        </p:txBody>
      </p:sp>
      <p:sp>
        <p:nvSpPr>
          <p:cNvPr id="8" name="TextBox 7"/>
          <p:cNvSpPr txBox="1"/>
          <p:nvPr/>
        </p:nvSpPr>
        <p:spPr>
          <a:xfrm>
            <a:off x="3932237" y="4347527"/>
            <a:ext cx="301686" cy="400110"/>
          </a:xfrm>
          <a:prstGeom prst="rect">
            <a:avLst/>
          </a:prstGeom>
          <a:noFill/>
        </p:spPr>
        <p:txBody>
          <a:bodyPr wrap="none" rtlCol="0">
            <a:spAutoFit/>
          </a:bodyPr>
          <a:lstStyle/>
          <a:p>
            <a:r>
              <a:rPr lang="en-US" sz="2000" dirty="0">
                <a:gradFill>
                  <a:gsLst>
                    <a:gs pos="0">
                      <a:srgbClr val="FFFFFF"/>
                    </a:gs>
                    <a:gs pos="100000">
                      <a:srgbClr val="FFFFFF"/>
                    </a:gs>
                  </a:gsLst>
                  <a:lin ang="5400000" scaled="0"/>
                </a:gradFill>
              </a:rPr>
              <a:t>x</a:t>
            </a:r>
          </a:p>
        </p:txBody>
      </p:sp>
      <p:pic>
        <p:nvPicPr>
          <p:cNvPr id="13" name="Picture 12"/>
          <p:cNvPicPr>
            <a:picLocks noChangeAspect="1"/>
          </p:cNvPicPr>
          <p:nvPr/>
        </p:nvPicPr>
        <p:blipFill>
          <a:blip r:embed="rId3"/>
          <a:stretch>
            <a:fillRect/>
          </a:stretch>
        </p:blipFill>
        <p:spPr>
          <a:xfrm>
            <a:off x="11445875" y="345702"/>
            <a:ext cx="549377" cy="636960"/>
          </a:xfrm>
          <a:prstGeom prst="rect">
            <a:avLst/>
          </a:prstGeom>
        </p:spPr>
      </p:pic>
      <p:graphicFrame>
        <p:nvGraphicFramePr>
          <p:cNvPr id="10" name="Chart 9"/>
          <p:cNvGraphicFramePr/>
          <p:nvPr>
            <p:extLst/>
          </p:nvPr>
        </p:nvGraphicFramePr>
        <p:xfrm>
          <a:off x="3475037" y="3072492"/>
          <a:ext cx="7238999" cy="37121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662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839" y="5137932"/>
            <a:ext cx="1910832" cy="1718780"/>
          </a:xfrm>
          <a:prstGeom prst="rect">
            <a:avLst/>
          </a:prstGeom>
        </p:spPr>
      </p:pic>
      <p:sp>
        <p:nvSpPr>
          <p:cNvPr id="3" name="Title 2"/>
          <p:cNvSpPr>
            <a:spLocks noGrp="1"/>
          </p:cNvSpPr>
          <p:nvPr>
            <p:ph type="title"/>
          </p:nvPr>
        </p:nvSpPr>
        <p:spPr/>
        <p:txBody>
          <a:bodyPr/>
          <a:lstStyle/>
          <a:p>
            <a:r>
              <a:rPr lang="en-US" dirty="0">
                <a:solidFill>
                  <a:schemeClr val="bg1">
                    <a:lumMod val="65000"/>
                    <a:lumOff val="35000"/>
                  </a:schemeClr>
                </a:solidFill>
              </a:rPr>
              <a:t>Granite runtime overview</a:t>
            </a:r>
          </a:p>
        </p:txBody>
      </p:sp>
      <p:pic>
        <p:nvPicPr>
          <p:cNvPr id="35" name="Picture 34"/>
          <p:cNvPicPr>
            <a:picLocks noChangeAspect="1"/>
          </p:cNvPicPr>
          <p:nvPr/>
        </p:nvPicPr>
        <p:blipFill>
          <a:blip r:embed="rId4"/>
          <a:stretch>
            <a:fillRect/>
          </a:stretch>
        </p:blipFill>
        <p:spPr>
          <a:xfrm>
            <a:off x="11445875" y="345702"/>
            <a:ext cx="549377" cy="636960"/>
          </a:xfrm>
          <a:prstGeom prst="rect">
            <a:avLst/>
          </a:prstGeom>
        </p:spPr>
      </p:pic>
      <p:grpSp>
        <p:nvGrpSpPr>
          <p:cNvPr id="30" name="Group 29"/>
          <p:cNvGrpSpPr/>
          <p:nvPr/>
        </p:nvGrpSpPr>
        <p:grpSpPr>
          <a:xfrm>
            <a:off x="3261569" y="1058862"/>
            <a:ext cx="6424705" cy="4022711"/>
            <a:chOff x="2560637" y="1387261"/>
            <a:chExt cx="7488832" cy="5386601"/>
          </a:xfrm>
        </p:grpSpPr>
        <p:sp>
          <p:nvSpPr>
            <p:cNvPr id="8" name="Rectangle 7"/>
            <p:cNvSpPr/>
            <p:nvPr/>
          </p:nvSpPr>
          <p:spPr>
            <a:xfrm>
              <a:off x="2560638" y="2794347"/>
              <a:ext cx="4757388" cy="3096344"/>
            </a:xfrm>
            <a:prstGeom prst="rect">
              <a:avLst/>
            </a:prstGeom>
            <a:solidFill>
              <a:schemeClr val="bg1">
                <a:lumMod val="75000"/>
                <a:lumOff val="25000"/>
              </a:schemeClr>
            </a:solidFill>
            <a:ln>
              <a:noFill/>
            </a:ln>
          </p:spPr>
          <p:style>
            <a:lnRef idx="1">
              <a:schemeClr val="dk1"/>
            </a:lnRef>
            <a:fillRef idx="3">
              <a:schemeClr val="dk1"/>
            </a:fillRef>
            <a:effectRef idx="2">
              <a:schemeClr val="dk1"/>
            </a:effectRef>
            <a:fontRef idx="minor">
              <a:schemeClr val="lt1"/>
            </a:fontRef>
          </p:style>
          <p:txBody>
            <a:bodyPr rtlCol="0" anchor="t"/>
            <a:lstStyle/>
            <a:p>
              <a:r>
                <a:rPr lang="en-GB" sz="1600" dirty="0">
                  <a:solidFill>
                    <a:srgbClr val="FFFFFF"/>
                  </a:solidFill>
                </a:rPr>
                <a:t>Granite Streaming</a:t>
              </a:r>
            </a:p>
          </p:txBody>
        </p:sp>
        <p:sp>
          <p:nvSpPr>
            <p:cNvPr id="10" name="Rectangle 9"/>
            <p:cNvSpPr/>
            <p:nvPr/>
          </p:nvSpPr>
          <p:spPr>
            <a:xfrm>
              <a:off x="7673205" y="3154387"/>
              <a:ext cx="1584176" cy="972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rgbClr val="FFFFFF"/>
                  </a:solidFill>
                </a:rPr>
                <a:t>Quartz Advanced</a:t>
              </a:r>
            </a:p>
            <a:p>
              <a:pPr algn="ctr"/>
              <a:r>
                <a:rPr lang="en-GB" sz="1600" dirty="0">
                  <a:solidFill>
                    <a:srgbClr val="FFFFFF"/>
                  </a:solidFill>
                </a:rPr>
                <a:t>Compression</a:t>
              </a:r>
            </a:p>
          </p:txBody>
        </p:sp>
        <p:sp>
          <p:nvSpPr>
            <p:cNvPr id="11" name="Rectangle 10"/>
            <p:cNvSpPr/>
            <p:nvPr/>
          </p:nvSpPr>
          <p:spPr>
            <a:xfrm>
              <a:off x="2560637" y="1387261"/>
              <a:ext cx="7488832" cy="1155059"/>
            </a:xfrm>
            <a:prstGeom prst="rect">
              <a:avLst/>
            </a:prstGeom>
            <a:solidFill>
              <a:schemeClr val="tx1">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t"/>
            <a:lstStyle/>
            <a:p>
              <a:r>
                <a:rPr lang="en-GB" sz="1600" dirty="0">
                  <a:solidFill>
                    <a:srgbClr val="FFFFFF"/>
                  </a:solidFill>
                </a:rPr>
                <a:t>Game</a:t>
              </a:r>
            </a:p>
          </p:txBody>
        </p:sp>
        <p:sp>
          <p:nvSpPr>
            <p:cNvPr id="12" name="Rectangle 11"/>
            <p:cNvSpPr/>
            <p:nvPr/>
          </p:nvSpPr>
          <p:spPr>
            <a:xfrm>
              <a:off x="2560637" y="6069902"/>
              <a:ext cx="4757389" cy="703960"/>
            </a:xfrm>
            <a:prstGeom prst="rect">
              <a:avLst/>
            </a:prstGeom>
            <a:solidFill>
              <a:schemeClr val="tx1">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t"/>
            <a:lstStyle/>
            <a:p>
              <a:r>
                <a:rPr lang="en-GB" sz="1600" dirty="0">
                  <a:solidFill>
                    <a:srgbClr val="FFFFFF"/>
                  </a:solidFill>
                </a:rPr>
                <a:t>Granite Tile File</a:t>
              </a:r>
            </a:p>
          </p:txBody>
        </p:sp>
        <p:sp>
          <p:nvSpPr>
            <p:cNvPr id="14" name="Rectangle 13"/>
            <p:cNvSpPr/>
            <p:nvPr/>
          </p:nvSpPr>
          <p:spPr>
            <a:xfrm>
              <a:off x="2903119" y="3272043"/>
              <a:ext cx="1564039" cy="97210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r>
                <a:rPr lang="en-GB" sz="1600" dirty="0">
                  <a:solidFill>
                    <a:srgbClr val="FFFFFF"/>
                  </a:solidFill>
                </a:rPr>
                <a:t>Residency Analysis</a:t>
              </a:r>
            </a:p>
          </p:txBody>
        </p:sp>
        <p:sp>
          <p:nvSpPr>
            <p:cNvPr id="15" name="Rectangle 14"/>
            <p:cNvSpPr/>
            <p:nvPr/>
          </p:nvSpPr>
          <p:spPr>
            <a:xfrm>
              <a:off x="7468665" y="2794347"/>
              <a:ext cx="2574729" cy="3096344"/>
            </a:xfrm>
            <a:prstGeom prst="rect">
              <a:avLst/>
            </a:prstGeom>
            <a:solidFill>
              <a:schemeClr val="bg1">
                <a:lumMod val="75000"/>
                <a:lumOff val="25000"/>
              </a:schemeClr>
            </a:solidFill>
            <a:ln>
              <a:noFill/>
            </a:ln>
          </p:spPr>
          <p:style>
            <a:lnRef idx="1">
              <a:schemeClr val="dk1"/>
            </a:lnRef>
            <a:fillRef idx="3">
              <a:schemeClr val="dk1"/>
            </a:fillRef>
            <a:effectRef idx="2">
              <a:schemeClr val="dk1"/>
            </a:effectRef>
            <a:fontRef idx="minor">
              <a:schemeClr val="lt1"/>
            </a:fontRef>
          </p:style>
          <p:txBody>
            <a:bodyPr rtlCol="0" anchor="t"/>
            <a:lstStyle/>
            <a:p>
              <a:r>
                <a:rPr lang="en-GB" sz="1600" dirty="0">
                  <a:solidFill>
                    <a:srgbClr val="FFFFFF"/>
                  </a:solidFill>
                </a:rPr>
                <a:t>Granite Tiling Backend</a:t>
              </a:r>
            </a:p>
          </p:txBody>
        </p:sp>
        <p:sp>
          <p:nvSpPr>
            <p:cNvPr id="16" name="Rectangle 15"/>
            <p:cNvSpPr/>
            <p:nvPr/>
          </p:nvSpPr>
          <p:spPr>
            <a:xfrm>
              <a:off x="7870361" y="3386771"/>
              <a:ext cx="1817852" cy="57752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r>
                <a:rPr lang="en-GB" sz="1600" dirty="0">
                  <a:solidFill>
                    <a:srgbClr val="FFFFFF"/>
                  </a:solidFill>
                </a:rPr>
                <a:t>Software</a:t>
              </a:r>
            </a:p>
          </p:txBody>
        </p:sp>
        <p:sp>
          <p:nvSpPr>
            <p:cNvPr id="17" name="Rectangle 16"/>
            <p:cNvSpPr/>
            <p:nvPr/>
          </p:nvSpPr>
          <p:spPr>
            <a:xfrm>
              <a:off x="7870361" y="4091442"/>
              <a:ext cx="1817852" cy="845449"/>
            </a:xfrm>
            <a:prstGeom prst="rect">
              <a:avLst/>
            </a:prstGeom>
            <a:solidFill>
              <a:schemeClr val="accent1"/>
            </a:solidFill>
          </p:spPr>
          <p:style>
            <a:lnRef idx="3">
              <a:schemeClr val="lt1"/>
            </a:lnRef>
            <a:fillRef idx="1">
              <a:schemeClr val="accent1"/>
            </a:fillRef>
            <a:effectRef idx="1">
              <a:schemeClr val="accent1"/>
            </a:effectRef>
            <a:fontRef idx="minor">
              <a:schemeClr val="lt1"/>
            </a:fontRef>
          </p:style>
          <p:txBody>
            <a:bodyPr rtlCol="0" anchor="t"/>
            <a:lstStyle/>
            <a:p>
              <a:r>
                <a:rPr lang="en-GB" sz="1600" dirty="0">
                  <a:solidFill>
                    <a:srgbClr val="FFFFFF"/>
                  </a:solidFill>
                </a:rPr>
                <a:t>Microsoft Tiled Resources</a:t>
              </a:r>
            </a:p>
          </p:txBody>
        </p:sp>
        <p:sp>
          <p:nvSpPr>
            <p:cNvPr id="20" name="Rectangle 19"/>
            <p:cNvSpPr/>
            <p:nvPr/>
          </p:nvSpPr>
          <p:spPr>
            <a:xfrm>
              <a:off x="7870361" y="5050081"/>
              <a:ext cx="1817852" cy="57846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r>
                <a:rPr lang="en-GB" sz="1600" dirty="0">
                  <a:solidFill>
                    <a:srgbClr val="FFFFFF"/>
                  </a:solidFill>
                </a:rPr>
                <a:t>OpenGL</a:t>
              </a:r>
            </a:p>
          </p:txBody>
        </p:sp>
        <p:sp>
          <p:nvSpPr>
            <p:cNvPr id="21" name="Rectangle 20"/>
            <p:cNvSpPr/>
            <p:nvPr/>
          </p:nvSpPr>
          <p:spPr>
            <a:xfrm>
              <a:off x="4961751" y="3272043"/>
              <a:ext cx="1943399" cy="97210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r>
                <a:rPr lang="en-US" sz="1600" dirty="0">
                  <a:solidFill>
                    <a:srgbClr val="FFFFFF"/>
                  </a:solidFill>
                </a:rPr>
                <a:t>Compression</a:t>
              </a:r>
              <a:br>
                <a:rPr lang="en-US" sz="1600" dirty="0">
                  <a:solidFill>
                    <a:srgbClr val="FFFFFF"/>
                  </a:solidFill>
                </a:rPr>
              </a:br>
              <a:r>
                <a:rPr lang="en-US" sz="1600" dirty="0">
                  <a:solidFill>
                    <a:srgbClr val="FFFFFF"/>
                  </a:solidFill>
                </a:rPr>
                <a:t>Decompression</a:t>
              </a:r>
              <a:endParaRPr lang="en-GB" sz="1600" dirty="0">
                <a:solidFill>
                  <a:srgbClr val="FFFFFF"/>
                </a:solidFill>
              </a:endParaRPr>
            </a:p>
          </p:txBody>
        </p:sp>
        <p:sp>
          <p:nvSpPr>
            <p:cNvPr id="22" name="Rectangle 21"/>
            <p:cNvSpPr/>
            <p:nvPr/>
          </p:nvSpPr>
          <p:spPr>
            <a:xfrm>
              <a:off x="2903119" y="4612724"/>
              <a:ext cx="4067961" cy="97210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r>
                <a:rPr lang="en-GB" sz="1600" dirty="0">
                  <a:solidFill>
                    <a:srgbClr val="FFFFFF"/>
                  </a:solidFill>
                </a:rPr>
                <a:t>Streaming Runtime</a:t>
              </a:r>
            </a:p>
          </p:txBody>
        </p:sp>
        <p:sp>
          <p:nvSpPr>
            <p:cNvPr id="24" name="Left-Right Arrow 23"/>
            <p:cNvSpPr/>
            <p:nvPr/>
          </p:nvSpPr>
          <p:spPr>
            <a:xfrm>
              <a:off x="7121719" y="4018483"/>
              <a:ext cx="696718" cy="503387"/>
            </a:xfrm>
            <a:prstGeom prst="leftRight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FFFFFF"/>
                </a:solidFill>
              </a:endParaRPr>
            </a:p>
          </p:txBody>
        </p:sp>
        <p:sp>
          <p:nvSpPr>
            <p:cNvPr id="25" name="Up-Down Arrow 24"/>
            <p:cNvSpPr/>
            <p:nvPr/>
          </p:nvSpPr>
          <p:spPr>
            <a:xfrm>
              <a:off x="4718176" y="5469831"/>
              <a:ext cx="425972" cy="708003"/>
            </a:xfrm>
            <a:prstGeom prst="upDown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FFFFFF"/>
                </a:solidFill>
              </a:endParaRPr>
            </a:p>
          </p:txBody>
        </p:sp>
        <p:sp>
          <p:nvSpPr>
            <p:cNvPr id="26" name="Up-Down Arrow 25"/>
            <p:cNvSpPr/>
            <p:nvPr/>
          </p:nvSpPr>
          <p:spPr>
            <a:xfrm>
              <a:off x="5753748" y="4136694"/>
              <a:ext cx="425972" cy="708003"/>
            </a:xfrm>
            <a:prstGeom prst="upDown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FFFFFF"/>
                </a:solidFill>
              </a:endParaRPr>
            </a:p>
          </p:txBody>
        </p:sp>
        <p:sp>
          <p:nvSpPr>
            <p:cNvPr id="27" name="Up-Down Arrow 26"/>
            <p:cNvSpPr/>
            <p:nvPr/>
          </p:nvSpPr>
          <p:spPr>
            <a:xfrm>
              <a:off x="3506463" y="4136694"/>
              <a:ext cx="425972" cy="708003"/>
            </a:xfrm>
            <a:prstGeom prst="upDown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FFFFFF"/>
                </a:solidFill>
              </a:endParaRPr>
            </a:p>
          </p:txBody>
        </p:sp>
        <p:sp>
          <p:nvSpPr>
            <p:cNvPr id="28" name="Up-Down Arrow 27"/>
            <p:cNvSpPr/>
            <p:nvPr/>
          </p:nvSpPr>
          <p:spPr>
            <a:xfrm>
              <a:off x="3322637" y="2302917"/>
              <a:ext cx="147994" cy="775270"/>
            </a:xfrm>
            <a:prstGeom prst="upDown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FFFFFF"/>
                </a:solidFill>
              </a:endParaRPr>
            </a:p>
          </p:txBody>
        </p:sp>
        <p:sp>
          <p:nvSpPr>
            <p:cNvPr id="29" name="Rectangle 28"/>
            <p:cNvSpPr/>
            <p:nvPr/>
          </p:nvSpPr>
          <p:spPr>
            <a:xfrm>
              <a:off x="7497164" y="1831680"/>
              <a:ext cx="2438400" cy="575026"/>
            </a:xfrm>
            <a:prstGeom prst="rect">
              <a:avLst/>
            </a:prstGeom>
            <a:solidFill>
              <a:schemeClr val="tx1">
                <a:lumMod val="5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t"/>
            <a:lstStyle/>
            <a:p>
              <a:r>
                <a:rPr lang="en-GB" sz="1600" dirty="0">
                  <a:solidFill>
                    <a:srgbClr val="FFFFFF"/>
                  </a:solidFill>
                </a:rPr>
                <a:t>GPU</a:t>
              </a:r>
            </a:p>
          </p:txBody>
        </p:sp>
        <p:sp>
          <p:nvSpPr>
            <p:cNvPr id="37" name="Up-Down Arrow 36"/>
            <p:cNvSpPr/>
            <p:nvPr/>
          </p:nvSpPr>
          <p:spPr>
            <a:xfrm>
              <a:off x="8588787" y="2328855"/>
              <a:ext cx="334485" cy="560741"/>
            </a:xfrm>
            <a:prstGeom prst="upDown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FFFFFF"/>
                </a:solidFill>
              </a:endParaRPr>
            </a:p>
          </p:txBody>
        </p:sp>
      </p:grpSp>
      <p:pic>
        <p:nvPicPr>
          <p:cNvPr id="48" name="Picture 2" descr="E:\Downloads\12fileicons\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666" y="5859462"/>
            <a:ext cx="868371" cy="109122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E:\Downloads\12fileicons\ps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7237" y="5814399"/>
            <a:ext cx="820838" cy="111186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E:\Downloads\12fileicons\gif.png"/>
          <p:cNvPicPr>
            <a:picLocks noChangeAspect="1" noChangeArrowheads="1"/>
          </p:cNvPicPr>
          <p:nvPr/>
        </p:nvPicPr>
        <p:blipFill rotWithShape="1">
          <a:blip r:embed="rId7">
            <a:extLst>
              <a:ext uri="{28A0092B-C50C-407E-A947-70E740481C1C}">
                <a14:useLocalDpi xmlns:a14="http://schemas.microsoft.com/office/drawing/2010/main" val="0"/>
              </a:ext>
            </a:extLst>
          </a:blip>
          <a:srcRect t="7320" b="-7320"/>
          <a:stretch/>
        </p:blipFill>
        <p:spPr bwMode="auto">
          <a:xfrm>
            <a:off x="3852787" y="5859462"/>
            <a:ext cx="993850" cy="126827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9654" y="5353503"/>
            <a:ext cx="840583" cy="829904"/>
          </a:xfrm>
          <a:prstGeom prst="rect">
            <a:avLst/>
          </a:prstGeom>
        </p:spPr>
      </p:pic>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16513" y="5338215"/>
            <a:ext cx="856067" cy="845192"/>
          </a:xfrm>
          <a:prstGeom prst="rect">
            <a:avLst/>
          </a:prstGeom>
        </p:spPr>
      </p:pic>
      <p:pic>
        <p:nvPicPr>
          <p:cNvPr id="53" name="Picture 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27345" y="5338215"/>
            <a:ext cx="856067" cy="845192"/>
          </a:xfrm>
          <a:prstGeom prst="rect">
            <a:avLst/>
          </a:prstGeom>
        </p:spPr>
      </p:pic>
      <p:sp>
        <p:nvSpPr>
          <p:cNvPr id="55" name="Up-Down Arrow 54"/>
          <p:cNvSpPr/>
          <p:nvPr/>
        </p:nvSpPr>
        <p:spPr>
          <a:xfrm>
            <a:off x="5166994" y="4949726"/>
            <a:ext cx="365443" cy="528736"/>
          </a:xfrm>
          <a:prstGeom prst="upDown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solidFill>
                <a:srgbClr val="FFFFFF"/>
              </a:solidFill>
            </a:endParaRPr>
          </a:p>
        </p:txBody>
      </p:sp>
      <p:grpSp>
        <p:nvGrpSpPr>
          <p:cNvPr id="41" name="Group 40"/>
          <p:cNvGrpSpPr/>
          <p:nvPr/>
        </p:nvGrpSpPr>
        <p:grpSpPr>
          <a:xfrm>
            <a:off x="6379781" y="4422021"/>
            <a:ext cx="794762" cy="799471"/>
            <a:chOff x="1846247" y="5014928"/>
            <a:chExt cx="1053828" cy="1043608"/>
          </a:xfrm>
        </p:grpSpPr>
        <p:grpSp>
          <p:nvGrpSpPr>
            <p:cNvPr id="40" name="Group 39"/>
            <p:cNvGrpSpPr/>
            <p:nvPr/>
          </p:nvGrpSpPr>
          <p:grpSpPr>
            <a:xfrm>
              <a:off x="2140217" y="5368343"/>
              <a:ext cx="491146" cy="486185"/>
              <a:chOff x="472724" y="5203285"/>
              <a:chExt cx="491146" cy="486185"/>
            </a:xfrm>
            <a:scene3d>
              <a:camera prst="isometricTopUp"/>
              <a:lightRig rig="threePt" dir="t"/>
            </a:scene3d>
          </p:grpSpPr>
          <p:grpSp>
            <p:nvGrpSpPr>
              <p:cNvPr id="47" name="Group 46"/>
              <p:cNvGrpSpPr/>
              <p:nvPr/>
            </p:nvGrpSpPr>
            <p:grpSpPr>
              <a:xfrm>
                <a:off x="482029" y="5203285"/>
                <a:ext cx="481841" cy="486185"/>
                <a:chOff x="1997534" y="5041618"/>
                <a:chExt cx="972755" cy="972004"/>
              </a:xfrm>
            </p:grpSpPr>
            <p:pic>
              <p:nvPicPr>
                <p:cNvPr id="56" name="Picture 55"/>
                <p:cNvPicPr preferRelativeResize="0">
                  <a:picLocks/>
                </p:cNvPicPr>
                <p:nvPr/>
              </p:nvPicPr>
              <p:blipFill>
                <a:blip r:embed="rId11"/>
                <a:stretch>
                  <a:fillRect/>
                </a:stretch>
              </p:blipFill>
              <p:spPr>
                <a:xfrm>
                  <a:off x="2321534" y="5041618"/>
                  <a:ext cx="324000" cy="324000"/>
                </a:xfrm>
                <a:prstGeom prst="rect">
                  <a:avLst/>
                </a:prstGeom>
                <a:ln w="38100">
                  <a:noFill/>
                </a:ln>
              </p:spPr>
            </p:pic>
            <p:pic>
              <p:nvPicPr>
                <p:cNvPr id="57" name="Picture 56"/>
                <p:cNvPicPr preferRelativeResize="0">
                  <a:picLocks/>
                </p:cNvPicPr>
                <p:nvPr/>
              </p:nvPicPr>
              <p:blipFill>
                <a:blip r:embed="rId12"/>
                <a:stretch>
                  <a:fillRect/>
                </a:stretch>
              </p:blipFill>
              <p:spPr>
                <a:xfrm>
                  <a:off x="2646289" y="5365622"/>
                  <a:ext cx="324000" cy="324000"/>
                </a:xfrm>
                <a:prstGeom prst="rect">
                  <a:avLst/>
                </a:prstGeom>
                <a:ln w="38100">
                  <a:noFill/>
                </a:ln>
              </p:spPr>
            </p:pic>
            <p:pic>
              <p:nvPicPr>
                <p:cNvPr id="58" name="Picture 57"/>
                <p:cNvPicPr preferRelativeResize="0">
                  <a:picLocks/>
                </p:cNvPicPr>
                <p:nvPr/>
              </p:nvPicPr>
              <p:blipFill>
                <a:blip r:embed="rId13"/>
                <a:stretch>
                  <a:fillRect/>
                </a:stretch>
              </p:blipFill>
              <p:spPr>
                <a:xfrm>
                  <a:off x="2646287" y="5689620"/>
                  <a:ext cx="324000" cy="324000"/>
                </a:xfrm>
                <a:prstGeom prst="rect">
                  <a:avLst/>
                </a:prstGeom>
                <a:ln w="38100">
                  <a:noFill/>
                </a:ln>
              </p:spPr>
            </p:pic>
            <p:pic>
              <p:nvPicPr>
                <p:cNvPr id="59" name="Picture 58"/>
                <p:cNvPicPr preferRelativeResize="0">
                  <a:picLocks/>
                </p:cNvPicPr>
                <p:nvPr/>
              </p:nvPicPr>
              <p:blipFill>
                <a:blip r:embed="rId14"/>
                <a:stretch>
                  <a:fillRect/>
                </a:stretch>
              </p:blipFill>
              <p:spPr>
                <a:xfrm>
                  <a:off x="2646289" y="5041620"/>
                  <a:ext cx="324000" cy="324000"/>
                </a:xfrm>
                <a:prstGeom prst="rect">
                  <a:avLst/>
                </a:prstGeom>
                <a:ln w="38100">
                  <a:noFill/>
                </a:ln>
              </p:spPr>
            </p:pic>
            <p:pic>
              <p:nvPicPr>
                <p:cNvPr id="60" name="Picture 59"/>
                <p:cNvPicPr preferRelativeResize="0">
                  <a:picLocks/>
                </p:cNvPicPr>
                <p:nvPr/>
              </p:nvPicPr>
              <p:blipFill>
                <a:blip r:embed="rId15"/>
                <a:stretch>
                  <a:fillRect/>
                </a:stretch>
              </p:blipFill>
              <p:spPr>
                <a:xfrm>
                  <a:off x="2324435" y="5365624"/>
                  <a:ext cx="324000" cy="324000"/>
                </a:xfrm>
                <a:prstGeom prst="rect">
                  <a:avLst/>
                </a:prstGeom>
                <a:ln w="38100">
                  <a:noFill/>
                </a:ln>
              </p:spPr>
            </p:pic>
            <p:pic>
              <p:nvPicPr>
                <p:cNvPr id="61" name="Picture 60"/>
                <p:cNvPicPr preferRelativeResize="0">
                  <a:picLocks/>
                </p:cNvPicPr>
                <p:nvPr/>
              </p:nvPicPr>
              <p:blipFill>
                <a:blip r:embed="rId16"/>
                <a:stretch>
                  <a:fillRect/>
                </a:stretch>
              </p:blipFill>
              <p:spPr>
                <a:xfrm>
                  <a:off x="2003655" y="5041618"/>
                  <a:ext cx="324000" cy="324000"/>
                </a:xfrm>
                <a:prstGeom prst="rect">
                  <a:avLst/>
                </a:prstGeom>
                <a:ln w="38100">
                  <a:noFill/>
                </a:ln>
              </p:spPr>
            </p:pic>
            <p:pic>
              <p:nvPicPr>
                <p:cNvPr id="62" name="Picture 61"/>
                <p:cNvPicPr preferRelativeResize="0">
                  <a:picLocks/>
                </p:cNvPicPr>
                <p:nvPr/>
              </p:nvPicPr>
              <p:blipFill>
                <a:blip r:embed="rId17"/>
                <a:stretch>
                  <a:fillRect/>
                </a:stretch>
              </p:blipFill>
              <p:spPr>
                <a:xfrm>
                  <a:off x="1997534" y="5689622"/>
                  <a:ext cx="324000" cy="324000"/>
                </a:xfrm>
                <a:prstGeom prst="rect">
                  <a:avLst/>
                </a:prstGeom>
                <a:ln w="38100">
                  <a:noFill/>
                </a:ln>
              </p:spPr>
            </p:pic>
          </p:grpSp>
          <p:sp>
            <p:nvSpPr>
              <p:cNvPr id="39" name="Rectangle 38"/>
              <p:cNvSpPr/>
              <p:nvPr/>
            </p:nvSpPr>
            <p:spPr bwMode="auto">
              <a:xfrm>
                <a:off x="472724" y="5203285"/>
                <a:ext cx="491145" cy="486184"/>
              </a:xfrm>
              <a:prstGeom prst="rect">
                <a:avLst/>
              </a:prstGeom>
              <a:noFill/>
              <a:ln w="38100">
                <a:solidFill>
                  <a:srgbClr val="00BCF2"/>
                </a:solidFill>
              </a:ln>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GB" sz="1600" spc="-102"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1846247" y="5014928"/>
              <a:ext cx="1053828" cy="1043608"/>
              <a:chOff x="1927921" y="5048847"/>
              <a:chExt cx="1053828" cy="1043608"/>
            </a:xfrm>
            <a:scene3d>
              <a:camera prst="isometricTopUp"/>
              <a:lightRig rig="threePt" dir="t"/>
            </a:scene3d>
          </p:grpSpPr>
          <p:pic>
            <p:nvPicPr>
              <p:cNvPr id="2" name="Picture 1"/>
              <p:cNvPicPr preferRelativeResize="0">
                <a:picLocks/>
              </p:cNvPicPr>
              <p:nvPr/>
            </p:nvPicPr>
            <p:blipFill>
              <a:blip r:embed="rId11"/>
              <a:stretch>
                <a:fillRect/>
              </a:stretch>
            </p:blipFill>
            <p:spPr>
              <a:xfrm>
                <a:off x="2302922" y="5048847"/>
                <a:ext cx="324000" cy="324000"/>
              </a:xfrm>
              <a:prstGeom prst="rect">
                <a:avLst/>
              </a:prstGeom>
              <a:ln w="38100">
                <a:solidFill>
                  <a:srgbClr val="00BCF2"/>
                </a:solidFill>
              </a:ln>
            </p:spPr>
          </p:pic>
          <p:pic>
            <p:nvPicPr>
              <p:cNvPr id="6" name="Picture 5"/>
              <p:cNvPicPr preferRelativeResize="0">
                <a:picLocks/>
              </p:cNvPicPr>
              <p:nvPr/>
            </p:nvPicPr>
            <p:blipFill>
              <a:blip r:embed="rId12"/>
              <a:stretch>
                <a:fillRect/>
              </a:stretch>
            </p:blipFill>
            <p:spPr>
              <a:xfrm>
                <a:off x="2657749" y="5405065"/>
                <a:ext cx="324000" cy="324000"/>
              </a:xfrm>
              <a:prstGeom prst="rect">
                <a:avLst/>
              </a:prstGeom>
              <a:ln w="38100">
                <a:solidFill>
                  <a:srgbClr val="00BCF2"/>
                </a:solidFill>
              </a:ln>
            </p:spPr>
          </p:pic>
          <p:pic>
            <p:nvPicPr>
              <p:cNvPr id="34" name="Picture 33"/>
              <p:cNvPicPr preferRelativeResize="0">
                <a:picLocks/>
              </p:cNvPicPr>
              <p:nvPr/>
            </p:nvPicPr>
            <p:blipFill>
              <a:blip r:embed="rId13"/>
              <a:stretch>
                <a:fillRect/>
              </a:stretch>
            </p:blipFill>
            <p:spPr>
              <a:xfrm>
                <a:off x="2657749" y="5768455"/>
                <a:ext cx="324000" cy="324000"/>
              </a:xfrm>
              <a:prstGeom prst="rect">
                <a:avLst/>
              </a:prstGeom>
              <a:ln w="38100">
                <a:solidFill>
                  <a:srgbClr val="00BCF2"/>
                </a:solidFill>
              </a:ln>
            </p:spPr>
          </p:pic>
          <p:pic>
            <p:nvPicPr>
              <p:cNvPr id="23" name="Picture 22"/>
              <p:cNvPicPr preferRelativeResize="0">
                <a:picLocks/>
              </p:cNvPicPr>
              <p:nvPr/>
            </p:nvPicPr>
            <p:blipFill>
              <a:blip r:embed="rId14"/>
              <a:stretch>
                <a:fillRect/>
              </a:stretch>
            </p:blipFill>
            <p:spPr>
              <a:xfrm>
                <a:off x="2657749" y="5048847"/>
                <a:ext cx="324000" cy="324000"/>
              </a:xfrm>
              <a:prstGeom prst="rect">
                <a:avLst/>
              </a:prstGeom>
              <a:ln w="38100">
                <a:solidFill>
                  <a:srgbClr val="00BCF2"/>
                </a:solidFill>
              </a:ln>
            </p:spPr>
          </p:pic>
          <p:pic>
            <p:nvPicPr>
              <p:cNvPr id="18" name="Picture 17"/>
              <p:cNvPicPr preferRelativeResize="0">
                <a:picLocks/>
              </p:cNvPicPr>
              <p:nvPr/>
            </p:nvPicPr>
            <p:blipFill>
              <a:blip r:embed="rId15"/>
              <a:stretch>
                <a:fillRect/>
              </a:stretch>
            </p:blipFill>
            <p:spPr>
              <a:xfrm>
                <a:off x="2297220" y="5405065"/>
                <a:ext cx="324000" cy="324000"/>
              </a:xfrm>
              <a:prstGeom prst="rect">
                <a:avLst/>
              </a:prstGeom>
              <a:ln w="38100">
                <a:solidFill>
                  <a:srgbClr val="00BCF2"/>
                </a:solidFill>
              </a:ln>
            </p:spPr>
          </p:pic>
          <p:pic>
            <p:nvPicPr>
              <p:cNvPr id="36" name="Picture 35"/>
              <p:cNvPicPr preferRelativeResize="0">
                <a:picLocks/>
              </p:cNvPicPr>
              <p:nvPr/>
            </p:nvPicPr>
            <p:blipFill>
              <a:blip r:embed="rId16"/>
              <a:stretch>
                <a:fillRect/>
              </a:stretch>
            </p:blipFill>
            <p:spPr>
              <a:xfrm>
                <a:off x="1931502" y="5048847"/>
                <a:ext cx="324000" cy="324000"/>
              </a:xfrm>
              <a:prstGeom prst="rect">
                <a:avLst/>
              </a:prstGeom>
              <a:ln w="38100">
                <a:solidFill>
                  <a:srgbClr val="00BCF2"/>
                </a:solidFill>
              </a:ln>
            </p:spPr>
          </p:pic>
          <p:pic>
            <p:nvPicPr>
              <p:cNvPr id="32" name="Picture 31"/>
              <p:cNvPicPr preferRelativeResize="0">
                <a:picLocks/>
              </p:cNvPicPr>
              <p:nvPr/>
            </p:nvPicPr>
            <p:blipFill>
              <a:blip r:embed="rId17"/>
              <a:stretch>
                <a:fillRect/>
              </a:stretch>
            </p:blipFill>
            <p:spPr>
              <a:xfrm>
                <a:off x="1927921" y="5760811"/>
                <a:ext cx="324000" cy="324000"/>
              </a:xfrm>
              <a:prstGeom prst="rect">
                <a:avLst/>
              </a:prstGeom>
              <a:ln w="38100">
                <a:solidFill>
                  <a:srgbClr val="00BCF2"/>
                </a:solidFill>
              </a:ln>
            </p:spPr>
          </p:pic>
        </p:grpSp>
      </p:grpSp>
    </p:spTree>
    <p:extLst>
      <p:ext uri="{BB962C8B-B14F-4D97-AF65-F5344CB8AC3E}">
        <p14:creationId xmlns:p14="http://schemas.microsoft.com/office/powerpoint/2010/main" val="156138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3" y="-455611"/>
            <a:ext cx="12649200" cy="7905748"/>
          </a:xfrm>
          <a:prstGeom prst="rect">
            <a:avLst/>
          </a:prstGeom>
        </p:spPr>
      </p:pic>
      <p:sp>
        <p:nvSpPr>
          <p:cNvPr id="3" name="Title 2"/>
          <p:cNvSpPr>
            <a:spLocks noGrp="1"/>
          </p:cNvSpPr>
          <p:nvPr>
            <p:ph type="title"/>
          </p:nvPr>
        </p:nvSpPr>
        <p:spPr>
          <a:xfrm>
            <a:off x="274638" y="296862"/>
            <a:ext cx="11887200" cy="914400"/>
          </a:xfrm>
        </p:spPr>
        <p:txBody>
          <a:bodyPr/>
          <a:lstStyle/>
          <a:p>
            <a:r>
              <a:rPr lang="en-US" dirty="0"/>
              <a:t>Gamers want expansive worlds</a:t>
            </a:r>
          </a:p>
        </p:txBody>
      </p:sp>
      <p:sp>
        <p:nvSpPr>
          <p:cNvPr id="9" name="Oval 8"/>
          <p:cNvSpPr/>
          <p:nvPr/>
        </p:nvSpPr>
        <p:spPr bwMode="auto">
          <a:xfrm rot="20158140">
            <a:off x="4882064" y="2684367"/>
            <a:ext cx="2656060" cy="1131150"/>
          </a:xfrm>
          <a:prstGeom prst="ellipse">
            <a:avLst/>
          </a:prstGeom>
          <a:solidFill>
            <a:srgbClr val="0000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p:nvPr/>
        </p:nvSpPr>
        <p:spPr bwMode="auto">
          <a:xfrm>
            <a:off x="-476250" y="3324225"/>
            <a:ext cx="13325475" cy="4229100"/>
          </a:xfrm>
          <a:custGeom>
            <a:avLst/>
            <a:gdLst>
              <a:gd name="connsiteX0" fmla="*/ 0 w 13325475"/>
              <a:gd name="connsiteY0" fmla="*/ 923925 h 4229100"/>
              <a:gd name="connsiteX1" fmla="*/ 409575 w 13325475"/>
              <a:gd name="connsiteY1" fmla="*/ 933450 h 4229100"/>
              <a:gd name="connsiteX2" fmla="*/ 933450 w 13325475"/>
              <a:gd name="connsiteY2" fmla="*/ 942975 h 4229100"/>
              <a:gd name="connsiteX3" fmla="*/ 1333500 w 13325475"/>
              <a:gd name="connsiteY3" fmla="*/ 962025 h 4229100"/>
              <a:gd name="connsiteX4" fmla="*/ 1933575 w 13325475"/>
              <a:gd name="connsiteY4" fmla="*/ 933450 h 4229100"/>
              <a:gd name="connsiteX5" fmla="*/ 2476500 w 13325475"/>
              <a:gd name="connsiteY5" fmla="*/ 933450 h 4229100"/>
              <a:gd name="connsiteX6" fmla="*/ 3067050 w 13325475"/>
              <a:gd name="connsiteY6" fmla="*/ 923925 h 4229100"/>
              <a:gd name="connsiteX7" fmla="*/ 3686175 w 13325475"/>
              <a:gd name="connsiteY7" fmla="*/ 895350 h 4229100"/>
              <a:gd name="connsiteX8" fmla="*/ 4486275 w 13325475"/>
              <a:gd name="connsiteY8" fmla="*/ 828675 h 4229100"/>
              <a:gd name="connsiteX9" fmla="*/ 4686300 w 13325475"/>
              <a:gd name="connsiteY9" fmla="*/ 819150 h 4229100"/>
              <a:gd name="connsiteX10" fmla="*/ 4800600 w 13325475"/>
              <a:gd name="connsiteY10" fmla="*/ 857250 h 4229100"/>
              <a:gd name="connsiteX11" fmla="*/ 4895850 w 13325475"/>
              <a:gd name="connsiteY11" fmla="*/ 923925 h 4229100"/>
              <a:gd name="connsiteX12" fmla="*/ 5019675 w 13325475"/>
              <a:gd name="connsiteY12" fmla="*/ 885825 h 4229100"/>
              <a:gd name="connsiteX13" fmla="*/ 5334000 w 13325475"/>
              <a:gd name="connsiteY13" fmla="*/ 828675 h 4229100"/>
              <a:gd name="connsiteX14" fmla="*/ 5514975 w 13325475"/>
              <a:gd name="connsiteY14" fmla="*/ 838200 h 4229100"/>
              <a:gd name="connsiteX15" fmla="*/ 5791200 w 13325475"/>
              <a:gd name="connsiteY15" fmla="*/ 866775 h 4229100"/>
              <a:gd name="connsiteX16" fmla="*/ 7648575 w 13325475"/>
              <a:gd name="connsiteY16" fmla="*/ 685800 h 4229100"/>
              <a:gd name="connsiteX17" fmla="*/ 8248650 w 13325475"/>
              <a:gd name="connsiteY17" fmla="*/ 619125 h 4229100"/>
              <a:gd name="connsiteX18" fmla="*/ 9124950 w 13325475"/>
              <a:gd name="connsiteY18" fmla="*/ 533400 h 4229100"/>
              <a:gd name="connsiteX19" fmla="*/ 9810750 w 13325475"/>
              <a:gd name="connsiteY19" fmla="*/ 457200 h 4229100"/>
              <a:gd name="connsiteX20" fmla="*/ 10248900 w 13325475"/>
              <a:gd name="connsiteY20" fmla="*/ 409575 h 4229100"/>
              <a:gd name="connsiteX21" fmla="*/ 10868025 w 13325475"/>
              <a:gd name="connsiteY21" fmla="*/ 295275 h 4229100"/>
              <a:gd name="connsiteX22" fmla="*/ 11315700 w 13325475"/>
              <a:gd name="connsiteY22" fmla="*/ 219075 h 4229100"/>
              <a:gd name="connsiteX23" fmla="*/ 11582400 w 13325475"/>
              <a:gd name="connsiteY23" fmla="*/ 228600 h 4229100"/>
              <a:gd name="connsiteX24" fmla="*/ 11668125 w 13325475"/>
              <a:gd name="connsiteY24" fmla="*/ 219075 h 4229100"/>
              <a:gd name="connsiteX25" fmla="*/ 11696700 w 13325475"/>
              <a:gd name="connsiteY25" fmla="*/ 200025 h 4229100"/>
              <a:gd name="connsiteX26" fmla="*/ 11696700 w 13325475"/>
              <a:gd name="connsiteY26" fmla="*/ 200025 h 4229100"/>
              <a:gd name="connsiteX27" fmla="*/ 11782425 w 13325475"/>
              <a:gd name="connsiteY27" fmla="*/ 209550 h 4229100"/>
              <a:gd name="connsiteX28" fmla="*/ 11725275 w 13325475"/>
              <a:gd name="connsiteY28" fmla="*/ 200025 h 4229100"/>
              <a:gd name="connsiteX29" fmla="*/ 11696700 w 13325475"/>
              <a:gd name="connsiteY29" fmla="*/ 180975 h 4229100"/>
              <a:gd name="connsiteX30" fmla="*/ 11734800 w 13325475"/>
              <a:gd name="connsiteY30" fmla="*/ 171450 h 4229100"/>
              <a:gd name="connsiteX31" fmla="*/ 11801475 w 13325475"/>
              <a:gd name="connsiteY31" fmla="*/ 190500 h 4229100"/>
              <a:gd name="connsiteX32" fmla="*/ 11925300 w 13325475"/>
              <a:gd name="connsiteY32" fmla="*/ 171450 h 4229100"/>
              <a:gd name="connsiteX33" fmla="*/ 11953875 w 13325475"/>
              <a:gd name="connsiteY33" fmla="*/ 152400 h 4229100"/>
              <a:gd name="connsiteX34" fmla="*/ 11963400 w 13325475"/>
              <a:gd name="connsiteY34" fmla="*/ 171450 h 4229100"/>
              <a:gd name="connsiteX35" fmla="*/ 11963400 w 13325475"/>
              <a:gd name="connsiteY35" fmla="*/ 171450 h 4229100"/>
              <a:gd name="connsiteX36" fmla="*/ 12020550 w 13325475"/>
              <a:gd name="connsiteY36" fmla="*/ 104775 h 4229100"/>
              <a:gd name="connsiteX37" fmla="*/ 12344400 w 13325475"/>
              <a:gd name="connsiteY37" fmla="*/ 76200 h 4229100"/>
              <a:gd name="connsiteX38" fmla="*/ 12753975 w 13325475"/>
              <a:gd name="connsiteY38" fmla="*/ 28575 h 4229100"/>
              <a:gd name="connsiteX39" fmla="*/ 12925425 w 13325475"/>
              <a:gd name="connsiteY39" fmla="*/ 0 h 4229100"/>
              <a:gd name="connsiteX40" fmla="*/ 13325475 w 13325475"/>
              <a:gd name="connsiteY40" fmla="*/ 123825 h 4229100"/>
              <a:gd name="connsiteX41" fmla="*/ 13287375 w 13325475"/>
              <a:gd name="connsiteY41" fmla="*/ 4229100 h 4229100"/>
              <a:gd name="connsiteX42" fmla="*/ 171450 w 13325475"/>
              <a:gd name="connsiteY42" fmla="*/ 4229100 h 4229100"/>
              <a:gd name="connsiteX43" fmla="*/ 0 w 13325475"/>
              <a:gd name="connsiteY43" fmla="*/ 923925 h 42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325475" h="4229100">
                <a:moveTo>
                  <a:pt x="0" y="923925"/>
                </a:moveTo>
                <a:lnTo>
                  <a:pt x="409575" y="933450"/>
                </a:lnTo>
                <a:lnTo>
                  <a:pt x="933450" y="942975"/>
                </a:lnTo>
                <a:lnTo>
                  <a:pt x="1333500" y="962025"/>
                </a:lnTo>
                <a:lnTo>
                  <a:pt x="1933575" y="933450"/>
                </a:lnTo>
                <a:lnTo>
                  <a:pt x="2476500" y="933450"/>
                </a:lnTo>
                <a:lnTo>
                  <a:pt x="3067050" y="923925"/>
                </a:lnTo>
                <a:lnTo>
                  <a:pt x="3686175" y="895350"/>
                </a:lnTo>
                <a:lnTo>
                  <a:pt x="4486275" y="828675"/>
                </a:lnTo>
                <a:lnTo>
                  <a:pt x="4686300" y="819150"/>
                </a:lnTo>
                <a:lnTo>
                  <a:pt x="4800600" y="857250"/>
                </a:lnTo>
                <a:lnTo>
                  <a:pt x="4895850" y="923925"/>
                </a:lnTo>
                <a:lnTo>
                  <a:pt x="5019675" y="885825"/>
                </a:lnTo>
                <a:lnTo>
                  <a:pt x="5334000" y="828675"/>
                </a:lnTo>
                <a:lnTo>
                  <a:pt x="5514975" y="838200"/>
                </a:lnTo>
                <a:lnTo>
                  <a:pt x="5791200" y="866775"/>
                </a:lnTo>
                <a:lnTo>
                  <a:pt x="7648575" y="685800"/>
                </a:lnTo>
                <a:lnTo>
                  <a:pt x="8248650" y="619125"/>
                </a:lnTo>
                <a:lnTo>
                  <a:pt x="9124950" y="533400"/>
                </a:lnTo>
                <a:lnTo>
                  <a:pt x="9810750" y="457200"/>
                </a:lnTo>
                <a:lnTo>
                  <a:pt x="10248900" y="409575"/>
                </a:lnTo>
                <a:lnTo>
                  <a:pt x="10868025" y="295275"/>
                </a:lnTo>
                <a:lnTo>
                  <a:pt x="11315700" y="219075"/>
                </a:lnTo>
                <a:lnTo>
                  <a:pt x="11582400" y="228600"/>
                </a:lnTo>
                <a:cubicBezTo>
                  <a:pt x="11610975" y="225425"/>
                  <a:pt x="11640233" y="226048"/>
                  <a:pt x="11668125" y="219075"/>
                </a:cubicBezTo>
                <a:cubicBezTo>
                  <a:pt x="11679231" y="216299"/>
                  <a:pt x="11696700" y="200025"/>
                  <a:pt x="11696700" y="200025"/>
                </a:cubicBezTo>
                <a:lnTo>
                  <a:pt x="11696700" y="200025"/>
                </a:lnTo>
                <a:cubicBezTo>
                  <a:pt x="11725275" y="203200"/>
                  <a:pt x="11753674" y="209550"/>
                  <a:pt x="11782425" y="209550"/>
                </a:cubicBezTo>
                <a:cubicBezTo>
                  <a:pt x="11801738" y="209550"/>
                  <a:pt x="11743597" y="206132"/>
                  <a:pt x="11725275" y="200025"/>
                </a:cubicBezTo>
                <a:cubicBezTo>
                  <a:pt x="11714415" y="196405"/>
                  <a:pt x="11706225" y="187325"/>
                  <a:pt x="11696700" y="180975"/>
                </a:cubicBezTo>
                <a:cubicBezTo>
                  <a:pt x="11709400" y="177800"/>
                  <a:pt x="11721709" y="171450"/>
                  <a:pt x="11734800" y="171450"/>
                </a:cubicBezTo>
                <a:cubicBezTo>
                  <a:pt x="11746760" y="171450"/>
                  <a:pt x="11788000" y="186008"/>
                  <a:pt x="11801475" y="190500"/>
                </a:cubicBezTo>
                <a:cubicBezTo>
                  <a:pt x="11818684" y="188588"/>
                  <a:pt x="11896428" y="183824"/>
                  <a:pt x="11925300" y="171450"/>
                </a:cubicBezTo>
                <a:cubicBezTo>
                  <a:pt x="11935822" y="166941"/>
                  <a:pt x="11942427" y="152400"/>
                  <a:pt x="11953875" y="152400"/>
                </a:cubicBezTo>
                <a:cubicBezTo>
                  <a:pt x="11960975" y="152400"/>
                  <a:pt x="11960225" y="165100"/>
                  <a:pt x="11963400" y="171450"/>
                </a:cubicBezTo>
                <a:lnTo>
                  <a:pt x="11963400" y="171450"/>
                </a:lnTo>
                <a:lnTo>
                  <a:pt x="12020550" y="104775"/>
                </a:lnTo>
                <a:lnTo>
                  <a:pt x="12344400" y="76200"/>
                </a:lnTo>
                <a:lnTo>
                  <a:pt x="12753975" y="28575"/>
                </a:lnTo>
                <a:lnTo>
                  <a:pt x="12925425" y="0"/>
                </a:lnTo>
                <a:lnTo>
                  <a:pt x="13325475" y="123825"/>
                </a:lnTo>
                <a:lnTo>
                  <a:pt x="13287375" y="4229100"/>
                </a:lnTo>
                <a:lnTo>
                  <a:pt x="171450" y="4229100"/>
                </a:lnTo>
                <a:lnTo>
                  <a:pt x="0" y="923925"/>
                </a:lnTo>
                <a:close/>
              </a:path>
            </a:pathLst>
          </a:custGeom>
          <a:solidFill>
            <a:srgbClr val="00B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4" name="Content Placeholder 3"/>
          <p:cNvSpPr>
            <a:spLocks noGrp="1"/>
          </p:cNvSpPr>
          <p:nvPr>
            <p:ph type="body" sz="quarter" idx="11"/>
          </p:nvPr>
        </p:nvSpPr>
        <p:spPr>
          <a:xfrm>
            <a:off x="3856037" y="5402261"/>
            <a:ext cx="1905000" cy="304801"/>
          </a:xfrm>
        </p:spPr>
        <p:txBody>
          <a:bodyPr/>
          <a:lstStyle/>
          <a:p>
            <a:pPr algn="ctr"/>
            <a:r>
              <a:rPr lang="en-US" sz="2000" dirty="0"/>
              <a:t>House (10MB)</a:t>
            </a:r>
          </a:p>
        </p:txBody>
      </p:sp>
      <p:sp>
        <p:nvSpPr>
          <p:cNvPr id="15" name="Content Placeholder 3"/>
          <p:cNvSpPr>
            <a:spLocks noGrp="1"/>
          </p:cNvSpPr>
          <p:nvPr>
            <p:ph type="body" sz="quarter" idx="11"/>
          </p:nvPr>
        </p:nvSpPr>
        <p:spPr>
          <a:xfrm>
            <a:off x="10790237" y="4106861"/>
            <a:ext cx="1905000" cy="304801"/>
          </a:xfrm>
        </p:spPr>
        <p:txBody>
          <a:bodyPr/>
          <a:lstStyle/>
          <a:p>
            <a:r>
              <a:rPr lang="en-US" sz="2000" dirty="0"/>
              <a:t>Town (1GB)</a:t>
            </a:r>
          </a:p>
        </p:txBody>
      </p:sp>
      <p:sp>
        <p:nvSpPr>
          <p:cNvPr id="16" name="Content Placeholder 3"/>
          <p:cNvSpPr>
            <a:spLocks noGrp="1"/>
          </p:cNvSpPr>
          <p:nvPr>
            <p:ph type="body" sz="quarter" idx="11"/>
          </p:nvPr>
        </p:nvSpPr>
        <p:spPr>
          <a:xfrm>
            <a:off x="5257594" y="2151062"/>
            <a:ext cx="1905000" cy="304801"/>
          </a:xfrm>
        </p:spPr>
        <p:txBody>
          <a:bodyPr/>
          <a:lstStyle/>
          <a:p>
            <a:r>
              <a:rPr lang="en-US" sz="2000" dirty="0"/>
              <a:t>Vehicle (100MB)</a:t>
            </a:r>
          </a:p>
        </p:txBody>
      </p:sp>
      <p:sp>
        <p:nvSpPr>
          <p:cNvPr id="17" name="Content Placeholder 3"/>
          <p:cNvSpPr>
            <a:spLocks noGrp="1"/>
          </p:cNvSpPr>
          <p:nvPr>
            <p:ph type="body" sz="quarter" idx="11"/>
          </p:nvPr>
        </p:nvSpPr>
        <p:spPr>
          <a:xfrm>
            <a:off x="7361237" y="5707062"/>
            <a:ext cx="2971800" cy="617756"/>
          </a:xfrm>
        </p:spPr>
        <p:txBody>
          <a:bodyPr/>
          <a:lstStyle/>
          <a:p>
            <a:r>
              <a:rPr lang="en-US" sz="3200" dirty="0"/>
              <a:t>Terrain (10GB)</a:t>
            </a:r>
          </a:p>
        </p:txBody>
      </p:sp>
      <p:sp>
        <p:nvSpPr>
          <p:cNvPr id="5" name="Oval 4"/>
          <p:cNvSpPr/>
          <p:nvPr/>
        </p:nvSpPr>
        <p:spPr bwMode="auto">
          <a:xfrm>
            <a:off x="4713287" y="5764212"/>
            <a:ext cx="228600" cy="228600"/>
          </a:xfrm>
          <a:prstGeom prst="ellipse">
            <a:avLst/>
          </a:prstGeom>
          <a:solidFill>
            <a:srgbClr val="FFFF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rot="644817">
            <a:off x="10111104" y="4630109"/>
            <a:ext cx="3214161" cy="573207"/>
          </a:xfrm>
          <a:prstGeom prst="ellipse">
            <a:avLst/>
          </a:pr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3"/>
          <p:cNvSpPr>
            <a:spLocks noGrp="1"/>
          </p:cNvSpPr>
          <p:nvPr>
            <p:ph type="body" sz="quarter" idx="11"/>
          </p:nvPr>
        </p:nvSpPr>
        <p:spPr>
          <a:xfrm>
            <a:off x="427038" y="6164262"/>
            <a:ext cx="3200399" cy="304801"/>
          </a:xfrm>
        </p:spPr>
        <p:txBody>
          <a:bodyPr/>
          <a:lstStyle/>
          <a:p>
            <a:r>
              <a:rPr lang="en-US" sz="2000" dirty="0"/>
              <a:t>But they come at a cost…</a:t>
            </a:r>
          </a:p>
        </p:txBody>
      </p:sp>
    </p:spTree>
    <p:extLst>
      <p:ext uri="{BB962C8B-B14F-4D97-AF65-F5344CB8AC3E}">
        <p14:creationId xmlns:p14="http://schemas.microsoft.com/office/powerpoint/2010/main" val="33573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500"/>
                                        <p:tgtEl>
                                          <p:spTgt spid="1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fade">
                                      <p:cBhvr>
                                        <p:cTn id="36" dur="500"/>
                                        <p:tgtEl>
                                          <p:spTgt spid="1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build="p"/>
      <p:bldP spid="15" grpId="0" build="p"/>
      <p:bldP spid="16" grpId="0" build="p"/>
      <p:bldP spid="17" grpId="0" build="p"/>
      <p:bldP spid="5" grpId="0" animBg="1"/>
      <p:bldP spid="10" grpId="0" animBg="1"/>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Predicting tile residency.</a:t>
            </a:r>
          </a:p>
          <a:p>
            <a:r>
              <a:rPr lang="en-US" dirty="0" err="1"/>
              <a:t>Mipmap</a:t>
            </a:r>
            <a:r>
              <a:rPr lang="en-US" dirty="0"/>
              <a:t> fallback.</a:t>
            </a:r>
          </a:p>
          <a:p>
            <a:r>
              <a:rPr lang="en-US" dirty="0"/>
              <a:t>Maximum surface size.</a:t>
            </a:r>
          </a:p>
          <a:p>
            <a:r>
              <a:rPr lang="en-US" dirty="0"/>
              <a:t>Performance benefits.</a:t>
            </a:r>
          </a:p>
          <a:p>
            <a:endParaRPr lang="nl-BE" dirty="0"/>
          </a:p>
        </p:txBody>
      </p:sp>
      <p:sp>
        <p:nvSpPr>
          <p:cNvPr id="3" name="Text Placeholder 2"/>
          <p:cNvSpPr>
            <a:spLocks noGrp="1"/>
          </p:cNvSpPr>
          <p:nvPr>
            <p:ph type="body" sz="quarter" idx="11"/>
          </p:nvPr>
        </p:nvSpPr>
        <p:spPr/>
        <p:txBody>
          <a:bodyPr/>
          <a:lstStyle/>
          <a:p>
            <a:r>
              <a:rPr lang="en-US" dirty="0"/>
              <a:t>Things to keep </a:t>
            </a:r>
            <a:br>
              <a:rPr lang="en-US" dirty="0"/>
            </a:br>
            <a:r>
              <a:rPr lang="en-US" dirty="0"/>
              <a:t>in mind when adopting.</a:t>
            </a:r>
          </a:p>
          <a:p>
            <a:endParaRPr lang="nl-BE" dirty="0"/>
          </a:p>
        </p:txBody>
      </p:sp>
      <p:sp>
        <p:nvSpPr>
          <p:cNvPr id="4" name="Title 3"/>
          <p:cNvSpPr>
            <a:spLocks noGrp="1"/>
          </p:cNvSpPr>
          <p:nvPr>
            <p:ph type="title"/>
          </p:nvPr>
        </p:nvSpPr>
        <p:spPr/>
        <p:txBody>
          <a:bodyPr/>
          <a:lstStyle/>
          <a:p>
            <a:r>
              <a:rPr lang="en-US" dirty="0"/>
              <a:t>Practical considerations tiled resources</a:t>
            </a:r>
            <a:endParaRPr lang="nl-BE" dirty="0"/>
          </a:p>
        </p:txBody>
      </p:sp>
      <p:pic>
        <p:nvPicPr>
          <p:cNvPr id="5" name="Picture 4"/>
          <p:cNvPicPr>
            <a:picLocks noChangeAspect="1"/>
          </p:cNvPicPr>
          <p:nvPr/>
        </p:nvPicPr>
        <p:blipFill>
          <a:blip r:embed="rId3"/>
          <a:stretch>
            <a:fillRect/>
          </a:stretch>
        </p:blipFill>
        <p:spPr>
          <a:xfrm>
            <a:off x="11445875" y="345702"/>
            <a:ext cx="549377" cy="636960"/>
          </a:xfrm>
          <a:prstGeom prst="rect">
            <a:avLst/>
          </a:prstGeom>
        </p:spPr>
      </p:pic>
    </p:spTree>
    <p:extLst>
      <p:ext uri="{BB962C8B-B14F-4D97-AF65-F5344CB8AC3E}">
        <p14:creationId xmlns:p14="http://schemas.microsoft.com/office/powerpoint/2010/main" val="363549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sz="3200" dirty="0"/>
              <a:t>Hardware samples as if there was no tiling.</a:t>
            </a:r>
          </a:p>
          <a:p>
            <a:pPr lvl="1"/>
            <a:r>
              <a:rPr lang="en-US" sz="2400" dirty="0"/>
              <a:t>May access many pixels in the texture (think 16xAniso).</a:t>
            </a:r>
          </a:p>
          <a:p>
            <a:pPr lvl="1"/>
            <a:r>
              <a:rPr lang="en-US" sz="2400" dirty="0"/>
              <a:t>May access any </a:t>
            </a:r>
            <a:r>
              <a:rPr lang="en-US" sz="2400" dirty="0" err="1"/>
              <a:t>mipmap</a:t>
            </a:r>
            <a:r>
              <a:rPr lang="en-US" sz="2400" dirty="0"/>
              <a:t> level(s).</a:t>
            </a:r>
          </a:p>
          <a:p>
            <a:r>
              <a:rPr lang="en-US" sz="3200" dirty="0"/>
              <a:t>Predict tile residency.</a:t>
            </a:r>
          </a:p>
          <a:p>
            <a:pPr lvl="1"/>
            <a:r>
              <a:rPr lang="en-US" sz="2400" dirty="0"/>
              <a:t>Per pixel analysis of texture coordinates + texture tile topology.</a:t>
            </a:r>
          </a:p>
          <a:p>
            <a:pPr lvl="1"/>
            <a:r>
              <a:rPr lang="en-US" sz="2400" dirty="0"/>
              <a:t>Ideally done on the GPU itself.</a:t>
            </a:r>
          </a:p>
          <a:p>
            <a:pPr lvl="2"/>
            <a:r>
              <a:rPr lang="en-US" sz="2000" dirty="0"/>
              <a:t>Highly parallel.</a:t>
            </a:r>
          </a:p>
          <a:p>
            <a:pPr lvl="2"/>
            <a:r>
              <a:rPr lang="en-US" sz="2000" dirty="0"/>
              <a:t>Reuse existing data (meshes, …)</a:t>
            </a:r>
          </a:p>
          <a:p>
            <a:pPr lvl="1"/>
            <a:r>
              <a:rPr lang="en-US" sz="2400" dirty="0"/>
              <a:t>Need to predict all possibly accessed tiles.</a:t>
            </a:r>
          </a:p>
          <a:p>
            <a:pPr lvl="2"/>
            <a:r>
              <a:rPr lang="en-US" sz="2000" dirty="0"/>
              <a:t>Neighbors (bilinear &amp; anisotropic).</a:t>
            </a:r>
          </a:p>
          <a:p>
            <a:pPr lvl="2"/>
            <a:r>
              <a:rPr lang="en-US" sz="2000" dirty="0"/>
              <a:t>Higher </a:t>
            </a:r>
            <a:r>
              <a:rPr lang="en-US" sz="2000" dirty="0" err="1"/>
              <a:t>miplevels</a:t>
            </a:r>
            <a:r>
              <a:rPr lang="en-US" sz="2000" dirty="0"/>
              <a:t> (tri-linear).</a:t>
            </a:r>
          </a:p>
          <a:p>
            <a:pPr lvl="1"/>
            <a:endParaRPr lang="en-US" sz="2400" dirty="0"/>
          </a:p>
          <a:p>
            <a:pPr lvl="1"/>
            <a:endParaRPr lang="en-US" sz="2400" dirty="0"/>
          </a:p>
        </p:txBody>
      </p:sp>
      <p:sp>
        <p:nvSpPr>
          <p:cNvPr id="4" name="Text Placeholder 3"/>
          <p:cNvSpPr>
            <a:spLocks noGrp="1"/>
          </p:cNvSpPr>
          <p:nvPr>
            <p:ph type="body" sz="quarter" idx="11"/>
          </p:nvPr>
        </p:nvSpPr>
        <p:spPr/>
        <p:txBody>
          <a:bodyPr/>
          <a:lstStyle/>
          <a:p>
            <a:r>
              <a:rPr lang="en-US" dirty="0"/>
              <a:t>No page faults </a:t>
            </a:r>
            <a:br>
              <a:rPr lang="en-US" dirty="0"/>
            </a:br>
            <a:r>
              <a:rPr lang="en-US" dirty="0"/>
              <a:t>on the GPU.</a:t>
            </a:r>
            <a:endParaRPr lang="nl-BE" dirty="0"/>
          </a:p>
        </p:txBody>
      </p:sp>
      <p:sp>
        <p:nvSpPr>
          <p:cNvPr id="2" name="Title 1"/>
          <p:cNvSpPr>
            <a:spLocks noGrp="1"/>
          </p:cNvSpPr>
          <p:nvPr>
            <p:ph type="title"/>
          </p:nvPr>
        </p:nvSpPr>
        <p:spPr/>
        <p:txBody>
          <a:bodyPr/>
          <a:lstStyle/>
          <a:p>
            <a:r>
              <a:rPr lang="en-US" dirty="0"/>
              <a:t>Predicting tile residency</a:t>
            </a:r>
            <a:endParaRPr lang="nl-BE" dirty="0"/>
          </a:p>
        </p:txBody>
      </p:sp>
      <p:pic>
        <p:nvPicPr>
          <p:cNvPr id="8" name="Picture 7"/>
          <p:cNvPicPr>
            <a:picLocks noChangeAspect="1"/>
          </p:cNvPicPr>
          <p:nvPr/>
        </p:nvPicPr>
        <p:blipFill>
          <a:blip r:embed="rId2"/>
          <a:stretch>
            <a:fillRect/>
          </a:stretch>
        </p:blipFill>
        <p:spPr>
          <a:xfrm>
            <a:off x="11445875" y="345702"/>
            <a:ext cx="549377" cy="636960"/>
          </a:xfrm>
          <a:prstGeom prst="rect">
            <a:avLst/>
          </a:prstGeom>
        </p:spPr>
      </p:pic>
    </p:spTree>
    <p:extLst>
      <p:ext uri="{BB962C8B-B14F-4D97-AF65-F5344CB8AC3E}">
        <p14:creationId xmlns:p14="http://schemas.microsoft.com/office/powerpoint/2010/main" val="309622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sz="3200" dirty="0"/>
              <a:t>Even with prediction not everything is resident.</a:t>
            </a:r>
          </a:p>
          <a:p>
            <a:pPr lvl="1"/>
            <a:r>
              <a:rPr lang="en-US" sz="2400" dirty="0"/>
              <a:t>Disc latency (never block the rendering thread).</a:t>
            </a:r>
          </a:p>
          <a:p>
            <a:pPr lvl="1"/>
            <a:r>
              <a:rPr lang="en-US" sz="2400" dirty="0"/>
              <a:t>Approximations (lower resolutions, fixed budgets, …)</a:t>
            </a:r>
          </a:p>
          <a:p>
            <a:r>
              <a:rPr lang="en-US" sz="3200" dirty="0"/>
              <a:t>Developer handles this.</a:t>
            </a:r>
          </a:p>
          <a:p>
            <a:pPr lvl="1"/>
            <a:r>
              <a:rPr lang="en-US" sz="2400" dirty="0"/>
              <a:t>Return some sensible default (e.g., +</a:t>
            </a:r>
            <a:r>
              <a:rPr lang="en-US" sz="2400" dirty="0" err="1"/>
              <a:t>inf</a:t>
            </a:r>
            <a:r>
              <a:rPr lang="en-US" sz="2400" dirty="0"/>
              <a:t> for shadow maps).</a:t>
            </a:r>
          </a:p>
          <a:p>
            <a:pPr lvl="1"/>
            <a:r>
              <a:rPr lang="en-US" sz="2400" dirty="0" err="1"/>
              <a:t>Shader</a:t>
            </a:r>
            <a:r>
              <a:rPr lang="en-US" sz="2400" dirty="0"/>
              <a:t>-based </a:t>
            </a:r>
            <a:r>
              <a:rPr lang="en-US" sz="2400" dirty="0" err="1"/>
              <a:t>fall-back</a:t>
            </a:r>
            <a:r>
              <a:rPr lang="en-US" sz="2400" dirty="0"/>
              <a:t> to a lower </a:t>
            </a:r>
            <a:r>
              <a:rPr lang="en-US" sz="2400" dirty="0" err="1"/>
              <a:t>miplevel</a:t>
            </a:r>
            <a:r>
              <a:rPr lang="en-US" sz="2400" dirty="0"/>
              <a:t>.</a:t>
            </a:r>
          </a:p>
          <a:p>
            <a:r>
              <a:rPr lang="en-US" sz="3200" dirty="0"/>
              <a:t>Island demo.</a:t>
            </a:r>
          </a:p>
          <a:p>
            <a:pPr lvl="1"/>
            <a:r>
              <a:rPr lang="en-US" sz="2400" dirty="0"/>
              <a:t>Keep an extra texture containing the </a:t>
            </a:r>
            <a:r>
              <a:rPr lang="en-US" sz="2400" dirty="0" err="1"/>
              <a:t>mipindex</a:t>
            </a:r>
            <a:r>
              <a:rPr lang="en-US" sz="2400" dirty="0"/>
              <a:t> of the lowest resident level.</a:t>
            </a:r>
          </a:p>
          <a:p>
            <a:pPr lvl="1"/>
            <a:r>
              <a:rPr lang="en-US" sz="2400" dirty="0"/>
              <a:t>Clamp sampling in tiled texture to this level.</a:t>
            </a:r>
          </a:p>
          <a:p>
            <a:pPr lvl="1"/>
            <a:r>
              <a:rPr lang="en-US" sz="2400" dirty="0"/>
              <a:t>A few </a:t>
            </a:r>
            <a:r>
              <a:rPr lang="en-US" sz="2400" dirty="0" err="1"/>
              <a:t>shader</a:t>
            </a:r>
            <a:r>
              <a:rPr lang="en-US" sz="2400" dirty="0"/>
              <a:t> instructions.</a:t>
            </a:r>
          </a:p>
        </p:txBody>
      </p:sp>
      <p:sp>
        <p:nvSpPr>
          <p:cNvPr id="4" name="Text Placeholder 3"/>
          <p:cNvSpPr>
            <a:spLocks noGrp="1"/>
          </p:cNvSpPr>
          <p:nvPr>
            <p:ph type="body" sz="quarter" idx="11"/>
          </p:nvPr>
        </p:nvSpPr>
        <p:spPr/>
        <p:txBody>
          <a:bodyPr/>
          <a:lstStyle/>
          <a:p>
            <a:pPr lvl="1"/>
            <a:r>
              <a:rPr lang="en-US" sz="2400" dirty="0">
                <a:gradFill>
                  <a:gsLst>
                    <a:gs pos="0">
                      <a:schemeClr val="bg1">
                        <a:lumMod val="75000"/>
                        <a:lumOff val="25000"/>
                      </a:schemeClr>
                    </a:gs>
                    <a:gs pos="100000">
                      <a:schemeClr val="bg1">
                        <a:lumMod val="75000"/>
                        <a:lumOff val="25000"/>
                      </a:schemeClr>
                    </a:gs>
                  </a:gsLst>
                  <a:lin ang="5400000" scaled="0"/>
                </a:gradFill>
              </a:rPr>
              <a:t>No automatic fallback to lower </a:t>
            </a:r>
            <a:r>
              <a:rPr lang="en-US" sz="2400" dirty="0" err="1">
                <a:gradFill>
                  <a:gsLst>
                    <a:gs pos="0">
                      <a:schemeClr val="bg1">
                        <a:lumMod val="75000"/>
                        <a:lumOff val="25000"/>
                      </a:schemeClr>
                    </a:gs>
                    <a:gs pos="100000">
                      <a:schemeClr val="bg1">
                        <a:lumMod val="75000"/>
                        <a:lumOff val="25000"/>
                      </a:schemeClr>
                    </a:gs>
                  </a:gsLst>
                  <a:lin ang="5400000" scaled="0"/>
                </a:gradFill>
              </a:rPr>
              <a:t>mipmap</a:t>
            </a:r>
            <a:r>
              <a:rPr lang="en-US" sz="2400" dirty="0">
                <a:gradFill>
                  <a:gsLst>
                    <a:gs pos="0">
                      <a:schemeClr val="bg1">
                        <a:lumMod val="75000"/>
                        <a:lumOff val="25000"/>
                      </a:schemeClr>
                    </a:gs>
                    <a:gs pos="100000">
                      <a:schemeClr val="bg1">
                        <a:lumMod val="75000"/>
                        <a:lumOff val="25000"/>
                      </a:schemeClr>
                    </a:gs>
                  </a:gsLst>
                  <a:lin ang="5400000" scaled="0"/>
                </a:gradFill>
              </a:rPr>
              <a:t> level!</a:t>
            </a:r>
          </a:p>
        </p:txBody>
      </p:sp>
      <p:sp>
        <p:nvSpPr>
          <p:cNvPr id="2" name="Title 1"/>
          <p:cNvSpPr>
            <a:spLocks noGrp="1"/>
          </p:cNvSpPr>
          <p:nvPr>
            <p:ph type="title"/>
          </p:nvPr>
        </p:nvSpPr>
        <p:spPr/>
        <p:txBody>
          <a:bodyPr/>
          <a:lstStyle/>
          <a:p>
            <a:r>
              <a:rPr lang="en-US" dirty="0" err="1"/>
              <a:t>Mipmap</a:t>
            </a:r>
            <a:r>
              <a:rPr lang="en-US" dirty="0"/>
              <a:t> fallback</a:t>
            </a:r>
          </a:p>
        </p:txBody>
      </p:sp>
      <p:pic>
        <p:nvPicPr>
          <p:cNvPr id="8" name="Picture 7"/>
          <p:cNvPicPr>
            <a:picLocks noChangeAspect="1"/>
          </p:cNvPicPr>
          <p:nvPr/>
        </p:nvPicPr>
        <p:blipFill>
          <a:blip r:embed="rId2"/>
          <a:stretch>
            <a:fillRect/>
          </a:stretch>
        </p:blipFill>
        <p:spPr>
          <a:xfrm>
            <a:off x="11445875" y="345702"/>
            <a:ext cx="549377" cy="636960"/>
          </a:xfrm>
          <a:prstGeom prst="rect">
            <a:avLst/>
          </a:prstGeom>
        </p:spPr>
      </p:pic>
    </p:spTree>
    <p:extLst>
      <p:ext uri="{BB962C8B-B14F-4D97-AF65-F5344CB8AC3E}">
        <p14:creationId xmlns:p14="http://schemas.microsoft.com/office/powerpoint/2010/main" val="283434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surface size</a:t>
            </a:r>
          </a:p>
        </p:txBody>
      </p:sp>
      <p:sp>
        <p:nvSpPr>
          <p:cNvPr id="3" name="Content Placeholder 2"/>
          <p:cNvSpPr>
            <a:spLocks noGrp="1"/>
          </p:cNvSpPr>
          <p:nvPr>
            <p:ph type="body" sz="quarter" idx="10"/>
          </p:nvPr>
        </p:nvSpPr>
        <p:spPr/>
        <p:txBody>
          <a:bodyPr/>
          <a:lstStyle/>
          <a:p>
            <a:r>
              <a:rPr lang="en-US" dirty="0"/>
              <a:t>Maximum surface dimension is still 16384x16384.</a:t>
            </a:r>
          </a:p>
          <a:p>
            <a:pPr lvl="1"/>
            <a:r>
              <a:rPr lang="en-US" dirty="0"/>
              <a:t>Because of filtering precision requirements.</a:t>
            </a:r>
          </a:p>
          <a:p>
            <a:r>
              <a:rPr lang="en-US" dirty="0"/>
              <a:t>There is no strict limit on resource size.</a:t>
            </a:r>
          </a:p>
          <a:p>
            <a:pPr lvl="1"/>
            <a:r>
              <a:rPr lang="en-US" dirty="0"/>
              <a:t>Island allocates 16 GB resources (total 36 GB).</a:t>
            </a:r>
          </a:p>
          <a:p>
            <a:pPr lvl="1"/>
            <a:r>
              <a:rPr lang="en-US" dirty="0"/>
              <a:t>Emulate large textures using ‘meta-tiles’ via arrays.</a:t>
            </a:r>
          </a:p>
          <a:p>
            <a:pPr lvl="1"/>
            <a:r>
              <a:rPr lang="en-US" dirty="0">
                <a:sym typeface="Wingdings" pitchFamily="2" charset="2"/>
              </a:rPr>
              <a:t>Reuse your old software tricks at meta-tile borders.</a:t>
            </a:r>
            <a:endParaRPr lang="en-US" dirty="0"/>
          </a:p>
          <a:p>
            <a:endParaRPr lang="en-US" dirty="0"/>
          </a:p>
          <a:p>
            <a:endParaRPr lang="nl-BE" dirty="0"/>
          </a:p>
        </p:txBody>
      </p:sp>
      <p:pic>
        <p:nvPicPr>
          <p:cNvPr id="8" name="Picture 7"/>
          <p:cNvPicPr>
            <a:picLocks noChangeAspect="1"/>
          </p:cNvPicPr>
          <p:nvPr/>
        </p:nvPicPr>
        <p:blipFill>
          <a:blip r:embed="rId2"/>
          <a:stretch>
            <a:fillRect/>
          </a:stretch>
        </p:blipFill>
        <p:spPr>
          <a:xfrm>
            <a:off x="11445875" y="345702"/>
            <a:ext cx="549377" cy="636960"/>
          </a:xfrm>
          <a:prstGeom prst="rect">
            <a:avLst/>
          </a:prstGeom>
        </p:spPr>
      </p:pic>
    </p:spTree>
    <p:extLst>
      <p:ext uri="{BB962C8B-B14F-4D97-AF65-F5344CB8AC3E}">
        <p14:creationId xmlns:p14="http://schemas.microsoft.com/office/powerpoint/2010/main" val="27566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Tiled resources performance benefits</a:t>
            </a:r>
          </a:p>
        </p:txBody>
      </p:sp>
      <p:sp>
        <p:nvSpPr>
          <p:cNvPr id="2" name="Text Placeholder 1"/>
          <p:cNvSpPr>
            <a:spLocks noGrp="1"/>
          </p:cNvSpPr>
          <p:nvPr>
            <p:ph type="body" sz="quarter" idx="10"/>
          </p:nvPr>
        </p:nvSpPr>
        <p:spPr/>
        <p:txBody>
          <a:bodyPr/>
          <a:lstStyle/>
          <a:p>
            <a:r>
              <a:rPr lang="en-US" dirty="0"/>
              <a:t>No need for overlapping borders.</a:t>
            </a:r>
          </a:p>
          <a:p>
            <a:pPr lvl="1"/>
            <a:r>
              <a:rPr lang="en-US" dirty="0"/>
              <a:t>This saves ~20% disc and cache memory.</a:t>
            </a:r>
          </a:p>
          <a:p>
            <a:r>
              <a:rPr lang="en-US" dirty="0"/>
              <a:t>Simpler </a:t>
            </a:r>
            <a:r>
              <a:rPr lang="en-US" dirty="0" err="1"/>
              <a:t>shader</a:t>
            </a:r>
            <a:r>
              <a:rPr lang="en-US" dirty="0"/>
              <a:t>.</a:t>
            </a:r>
          </a:p>
          <a:p>
            <a:pPr lvl="1"/>
            <a:r>
              <a:rPr lang="en-US" dirty="0"/>
              <a:t>Software (4x Anisotropic) – 28 ops, 1 dep. read.</a:t>
            </a:r>
          </a:p>
          <a:p>
            <a:pPr lvl="1"/>
            <a:r>
              <a:rPr lang="en-US" dirty="0"/>
              <a:t>Hardware – 11 ops, 1 dep. read.</a:t>
            </a:r>
          </a:p>
          <a:p>
            <a:pPr lvl="1"/>
            <a:r>
              <a:rPr lang="en-US" dirty="0"/>
              <a:t>Hardware (16K array tiles) – 13 ops, 1 dep. read.</a:t>
            </a:r>
          </a:p>
          <a:p>
            <a:endParaRPr lang="en-US" dirty="0"/>
          </a:p>
          <a:p>
            <a:endParaRPr lang="nl-BE" dirty="0"/>
          </a:p>
        </p:txBody>
      </p:sp>
      <p:pic>
        <p:nvPicPr>
          <p:cNvPr id="5" name="Picture 4"/>
          <p:cNvPicPr>
            <a:picLocks noChangeAspect="1"/>
          </p:cNvPicPr>
          <p:nvPr/>
        </p:nvPicPr>
        <p:blipFill>
          <a:blip r:embed="rId2"/>
          <a:stretch>
            <a:fillRect/>
          </a:stretch>
        </p:blipFill>
        <p:spPr>
          <a:xfrm>
            <a:off x="11445875" y="345702"/>
            <a:ext cx="549377" cy="636960"/>
          </a:xfrm>
          <a:prstGeom prst="rect">
            <a:avLst/>
          </a:prstGeom>
        </p:spPr>
      </p:pic>
    </p:spTree>
    <p:extLst>
      <p:ext uri="{BB962C8B-B14F-4D97-AF65-F5344CB8AC3E}">
        <p14:creationId xmlns:p14="http://schemas.microsoft.com/office/powerpoint/2010/main" val="233592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Tiled resources exposes HW virtual memory.</a:t>
            </a:r>
          </a:p>
          <a:p>
            <a:pPr lvl="1"/>
            <a:r>
              <a:rPr lang="en-US" dirty="0"/>
              <a:t>Makes sampling easier.</a:t>
            </a:r>
          </a:p>
          <a:p>
            <a:pPr lvl="1"/>
            <a:r>
              <a:rPr lang="en-US" dirty="0"/>
              <a:t>Less </a:t>
            </a:r>
            <a:r>
              <a:rPr lang="en-US" dirty="0" err="1"/>
              <a:t>shader</a:t>
            </a:r>
            <a:r>
              <a:rPr lang="en-US" dirty="0"/>
              <a:t> work for filtering.</a:t>
            </a:r>
          </a:p>
          <a:p>
            <a:r>
              <a:rPr lang="en-US" dirty="0"/>
              <a:t>Granite, the ‘O.S.’ for virtual textures.</a:t>
            </a:r>
          </a:p>
          <a:p>
            <a:pPr lvl="1"/>
            <a:r>
              <a:rPr lang="en-US" dirty="0"/>
              <a:t>Scales to any amount of texture data on any platform.</a:t>
            </a:r>
          </a:p>
          <a:p>
            <a:pPr lvl="1"/>
            <a:r>
              <a:rPr lang="en-US" dirty="0"/>
              <a:t>Residency management and streaming.</a:t>
            </a:r>
          </a:p>
          <a:p>
            <a:pPr lvl="1"/>
            <a:r>
              <a:rPr lang="en-US" dirty="0"/>
              <a:t>7:1 additional compression over DXT5.</a:t>
            </a:r>
          </a:p>
          <a:p>
            <a:pPr lvl="1"/>
            <a:r>
              <a:rPr lang="en-US" dirty="0"/>
              <a:t>Streaming file format, with import tools and viewer.</a:t>
            </a:r>
          </a:p>
          <a:p>
            <a:pPr lvl="1"/>
            <a:r>
              <a:rPr lang="en-US" dirty="0"/>
              <a:t>Easy to integrate, even late in production.</a:t>
            </a:r>
          </a:p>
          <a:p>
            <a:endParaRPr lang="en-US" dirty="0"/>
          </a:p>
        </p:txBody>
      </p:sp>
      <p:sp>
        <p:nvSpPr>
          <p:cNvPr id="4" name="Content Placeholder 3"/>
          <p:cNvSpPr>
            <a:spLocks noGrp="1"/>
          </p:cNvSpPr>
          <p:nvPr>
            <p:ph type="body" sz="quarter" idx="11"/>
          </p:nvPr>
        </p:nvSpPr>
        <p:spPr/>
        <p:txBody>
          <a:bodyPr/>
          <a:lstStyle/>
          <a:p>
            <a:r>
              <a:rPr lang="en-US" dirty="0"/>
              <a:t>Stay ahead with advanced texture streaming.</a:t>
            </a:r>
          </a:p>
        </p:txBody>
      </p:sp>
      <p:sp>
        <p:nvSpPr>
          <p:cNvPr id="3" name="Title 2"/>
          <p:cNvSpPr>
            <a:spLocks noGrp="1"/>
          </p:cNvSpPr>
          <p:nvPr>
            <p:ph type="title"/>
          </p:nvPr>
        </p:nvSpPr>
        <p:spPr/>
        <p:txBody>
          <a:bodyPr/>
          <a:lstStyle/>
          <a:p>
            <a:r>
              <a:rPr lang="en-US"/>
              <a:t>Takeaway</a:t>
            </a:r>
            <a:endParaRPr lang="en-US" dirty="0"/>
          </a:p>
        </p:txBody>
      </p:sp>
      <p:pic>
        <p:nvPicPr>
          <p:cNvPr id="11" name="Picture 10"/>
          <p:cNvPicPr>
            <a:picLocks noChangeAspect="1"/>
          </p:cNvPicPr>
          <p:nvPr/>
        </p:nvPicPr>
        <p:blipFill>
          <a:blip r:embed="rId3"/>
          <a:stretch>
            <a:fillRect/>
          </a:stretch>
        </p:blipFill>
        <p:spPr>
          <a:xfrm>
            <a:off x="11445875" y="345702"/>
            <a:ext cx="549377" cy="636960"/>
          </a:xfrm>
          <a:prstGeom prst="rect">
            <a:avLst/>
          </a:prstGeom>
        </p:spPr>
      </p:pic>
    </p:spTree>
    <p:extLst>
      <p:ext uri="{BB962C8B-B14F-4D97-AF65-F5344CB8AC3E}">
        <p14:creationId xmlns:p14="http://schemas.microsoft.com/office/powerpoint/2010/main" val="312606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037" y="5173662"/>
            <a:ext cx="685800" cy="685800"/>
          </a:xfrm>
          <a:prstGeom prst="rect">
            <a:avLst/>
          </a:prstGeom>
        </p:spPr>
      </p:pic>
      <p:sp>
        <p:nvSpPr>
          <p:cNvPr id="3" name="Rectangle 2"/>
          <p:cNvSpPr/>
          <p:nvPr/>
        </p:nvSpPr>
        <p:spPr>
          <a:xfrm>
            <a:off x="427037" y="5276175"/>
            <a:ext cx="12436475" cy="430887"/>
          </a:xfrm>
          <a:prstGeom prst="rect">
            <a:avLst/>
          </a:prstGeom>
        </p:spPr>
        <p:txBody>
          <a:bodyPr wrap="square">
            <a:spAutoFit/>
          </a:bodyPr>
          <a:lstStyle/>
          <a:p>
            <a:r>
              <a:rPr lang="en-US" sz="2200" dirty="0">
                <a:solidFill>
                  <a:srgbClr val="FFFFFF"/>
                </a:solidFill>
                <a:latin typeface="Segoe UI Semibold" pitchFamily="34" charset="0"/>
                <a:cs typeface="Segoe UI Semibold" pitchFamily="34" charset="0"/>
              </a:rPr>
              <a:t>Retweet</a:t>
            </a:r>
            <a:r>
              <a:rPr lang="en-US" sz="2200" dirty="0">
                <a:solidFill>
                  <a:srgbClr val="FFFFFF"/>
                </a:solidFill>
                <a:latin typeface="Segoe UI Light"/>
                <a:cs typeface="Segoe UI Semibold" pitchFamily="34" charset="0"/>
              </a:rPr>
              <a:t>       </a:t>
            </a:r>
            <a:r>
              <a:rPr lang="en-US" sz="2200" b="1" dirty="0">
                <a:solidFill>
                  <a:srgbClr val="FFFFFF"/>
                </a:solidFill>
                <a:latin typeface="Segoe UI Light"/>
                <a:cs typeface="Segoe UI Semibold" pitchFamily="34" charset="0"/>
              </a:rPr>
              <a:t>@GraphineSoft </a:t>
            </a:r>
            <a:r>
              <a:rPr lang="en-US" sz="2200" dirty="0">
                <a:solidFill>
                  <a:srgbClr val="FFFFFF"/>
                </a:solidFill>
                <a:latin typeface="Segoe UI Light"/>
                <a:cs typeface="Segoe UI Semibold" pitchFamily="34" charset="0"/>
              </a:rPr>
              <a:t>and </a:t>
            </a:r>
            <a:r>
              <a:rPr lang="en-US" sz="2200" dirty="0">
                <a:solidFill>
                  <a:srgbClr val="FFFFFF"/>
                </a:solidFill>
                <a:latin typeface="Segoe UI Semibold" pitchFamily="34" charset="0"/>
                <a:cs typeface="Segoe UI Semibold" pitchFamily="34" charset="0"/>
              </a:rPr>
              <a:t>WIN </a:t>
            </a:r>
            <a:r>
              <a:rPr lang="en-US" sz="2200" dirty="0">
                <a:solidFill>
                  <a:srgbClr val="FFFFFF"/>
                </a:solidFill>
                <a:latin typeface="Segoe UI Light"/>
                <a:cs typeface="Segoe UI Semibold" pitchFamily="34" charset="0"/>
              </a:rPr>
              <a:t>one of  10 copies of  </a:t>
            </a:r>
            <a:r>
              <a:rPr lang="en-US" sz="2200" dirty="0">
                <a:solidFill>
                  <a:srgbClr val="FFFFFF"/>
                </a:solidFill>
                <a:cs typeface="Segoe UI Semibold" pitchFamily="34" charset="0"/>
              </a:rPr>
              <a:t>Dragon Commander </a:t>
            </a:r>
            <a:r>
              <a:rPr lang="en-US" sz="2200" dirty="0">
                <a:solidFill>
                  <a:srgbClr val="FFFFFF"/>
                </a:solidFill>
                <a:latin typeface="Segoe UI Light"/>
                <a:cs typeface="Segoe UI Semibold" pitchFamily="34" charset="0"/>
              </a:rPr>
              <a:t>(Larian Studios)</a:t>
            </a:r>
            <a:endParaRPr lang="nl-BE" sz="2200" dirty="0">
              <a:solidFill>
                <a:srgbClr val="FFFFFF"/>
              </a:solidFill>
              <a:latin typeface="Segoe UI Light"/>
              <a:cs typeface="Segoe UI Semibold" pitchFamily="34" charset="0"/>
            </a:endParaRPr>
          </a:p>
        </p:txBody>
      </p:sp>
      <p:sp>
        <p:nvSpPr>
          <p:cNvPr id="7" name="Rectangle 6"/>
          <p:cNvSpPr/>
          <p:nvPr/>
        </p:nvSpPr>
        <p:spPr>
          <a:xfrm>
            <a:off x="427037" y="2887662"/>
            <a:ext cx="10820400" cy="1384995"/>
          </a:xfrm>
          <a:prstGeom prst="rect">
            <a:avLst/>
          </a:prstGeom>
        </p:spPr>
        <p:txBody>
          <a:bodyPr wrap="square">
            <a:spAutoFit/>
          </a:bodyPr>
          <a:lstStyle/>
          <a:p>
            <a:r>
              <a:rPr lang="en-US" sz="2800" dirty="0">
                <a:solidFill>
                  <a:srgbClr val="FFFFFF"/>
                </a:solidFill>
              </a:rPr>
              <a:t>Visit our website for the //build release</a:t>
            </a:r>
          </a:p>
          <a:p>
            <a:endParaRPr lang="en-US" sz="2800" dirty="0">
              <a:solidFill>
                <a:srgbClr val="FFFFFF"/>
              </a:solidFill>
            </a:endParaRPr>
          </a:p>
          <a:p>
            <a:r>
              <a:rPr lang="en-US" sz="2800" dirty="0">
                <a:solidFill>
                  <a:srgbClr val="FFFFFF"/>
                </a:solidFill>
                <a:latin typeface="Segoe UI Semibold" pitchFamily="34" charset="0"/>
                <a:cs typeface="Segoe UI Semibold" pitchFamily="34" charset="0"/>
              </a:rPr>
              <a:t>Come talk to us!</a:t>
            </a:r>
            <a:endParaRPr lang="nl-BE" sz="2800" dirty="0">
              <a:solidFill>
                <a:srgbClr val="FFFFFF"/>
              </a:solidFill>
              <a:latin typeface="Segoe UI Semibold" pitchFamily="34" charset="0"/>
              <a:cs typeface="Segoe UI Semibold" pitchFamily="34" charset="0"/>
            </a:endParaRPr>
          </a:p>
        </p:txBody>
      </p:sp>
      <p:sp>
        <p:nvSpPr>
          <p:cNvPr id="15" name="Text Placeholder 4"/>
          <p:cNvSpPr txBox="1">
            <a:spLocks/>
          </p:cNvSpPr>
          <p:nvPr/>
        </p:nvSpPr>
        <p:spPr>
          <a:xfrm>
            <a:off x="7970837" y="601662"/>
            <a:ext cx="4343400" cy="914400"/>
          </a:xfrm>
          <a:prstGeom prst="rect">
            <a:avLst/>
          </a:prstGeom>
        </p:spPr>
        <p:txBody>
          <a:bodyPr vert="horz" lIns="0" tIns="0" rIns="0" bIns="0" rtlCol="0" anchor="b">
            <a:noAutofit/>
          </a:bodyPr>
          <a:lstStyle/>
          <a:p>
            <a:pPr defTabSz="914166">
              <a:spcBef>
                <a:spcPct val="20000"/>
              </a:spcBef>
              <a:buFont typeface="Arial" pitchFamily="34" charset="0"/>
              <a:buNone/>
              <a:defRPr/>
            </a:pPr>
            <a:r>
              <a:rPr lang="en-US" sz="2800" dirty="0">
                <a:gradFill>
                  <a:gsLst>
                    <a:gs pos="0">
                      <a:srgbClr val="FFFFFF"/>
                    </a:gs>
                    <a:gs pos="100000">
                      <a:srgbClr val="FFFFFF"/>
                    </a:gs>
                  </a:gsLst>
                  <a:lin ang="5400000" scaled="0"/>
                </a:gradFill>
                <a:latin typeface="Segoe UI Light"/>
              </a:rPr>
              <a:t>www.graphinesoftware.com</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075" y="373062"/>
            <a:ext cx="4038599" cy="720868"/>
          </a:xfrm>
          <a:prstGeom prst="rect">
            <a:avLst/>
          </a:prstGeom>
        </p:spPr>
      </p:pic>
    </p:spTree>
    <p:extLst>
      <p:ext uri="{BB962C8B-B14F-4D97-AF65-F5344CB8AC3E}">
        <p14:creationId xmlns:p14="http://schemas.microsoft.com/office/powerpoint/2010/main" val="123942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Review</a:t>
            </a:r>
            <a:endParaRPr lang="en-US" dirty="0"/>
          </a:p>
        </p:txBody>
      </p:sp>
      <p:sp>
        <p:nvSpPr>
          <p:cNvPr id="2" name="Text Placeholder 1"/>
          <p:cNvSpPr>
            <a:spLocks noGrp="1"/>
          </p:cNvSpPr>
          <p:nvPr>
            <p:ph type="body" sz="quarter" idx="10"/>
          </p:nvPr>
        </p:nvSpPr>
        <p:spPr/>
        <p:txBody>
          <a:bodyPr/>
          <a:lstStyle/>
          <a:p>
            <a:r>
              <a:rPr lang="en-US" dirty="0"/>
              <a:t>Gamers want expansive worlds.</a:t>
            </a:r>
          </a:p>
          <a:p>
            <a:pPr lvl="1"/>
            <a:r>
              <a:rPr lang="en-US" dirty="0"/>
              <a:t>This requires massive amounts of texture data.</a:t>
            </a:r>
          </a:p>
          <a:p>
            <a:r>
              <a:rPr lang="en-US" dirty="0"/>
              <a:t>DirectX Tiled Resources exposes programmable </a:t>
            </a:r>
            <a:br>
              <a:rPr lang="en-US" dirty="0"/>
            </a:br>
            <a:r>
              <a:rPr lang="en-US" dirty="0"/>
              <a:t>hardware page tables.</a:t>
            </a:r>
          </a:p>
          <a:p>
            <a:r>
              <a:rPr lang="en-US" dirty="0"/>
              <a:t>Enables more efficient use of bandwidth and memory.</a:t>
            </a:r>
          </a:p>
          <a:p>
            <a:pPr lvl="1"/>
            <a:r>
              <a:rPr lang="en-US" dirty="0"/>
              <a:t>So you can commit more of it to adding detail and expanding </a:t>
            </a:r>
            <a:br>
              <a:rPr lang="en-US" dirty="0"/>
            </a:br>
            <a:r>
              <a:rPr lang="en-US" dirty="0"/>
              <a:t>the game world.</a:t>
            </a:r>
          </a:p>
        </p:txBody>
      </p:sp>
    </p:spTree>
    <p:extLst>
      <p:ext uri="{BB962C8B-B14F-4D97-AF65-F5344CB8AC3E}">
        <p14:creationId xmlns:p14="http://schemas.microsoft.com/office/powerpoint/2010/main" val="296871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endParaRPr lang="en-US" dirty="0"/>
          </a:p>
        </p:txBody>
      </p:sp>
      <p:sp>
        <p:nvSpPr>
          <p:cNvPr id="5" name="Text Placeholder 4"/>
          <p:cNvSpPr>
            <a:spLocks noGrp="1"/>
          </p:cNvSpPr>
          <p:nvPr>
            <p:ph type="body" sz="quarter" idx="10"/>
          </p:nvPr>
        </p:nvSpPr>
        <p:spPr/>
        <p:txBody>
          <a:bodyPr/>
          <a:lstStyle/>
          <a:p>
            <a:r>
              <a:rPr lang="en-US" sz="2800" dirty="0"/>
              <a:t>Windows 8.1 Preview</a:t>
            </a:r>
          </a:p>
          <a:p>
            <a:r>
              <a:rPr lang="en-US" sz="2800" dirty="0">
                <a:hlinkClick r:id="rId3"/>
              </a:rPr>
              <a:t>preview.windows.com</a:t>
            </a:r>
            <a:endParaRPr lang="en-US" sz="2800" dirty="0"/>
          </a:p>
          <a:p>
            <a:r>
              <a:rPr lang="en-US" sz="2800" dirty="0"/>
              <a:t>Windows 8.1 Preview SDK</a:t>
            </a:r>
          </a:p>
          <a:p>
            <a:r>
              <a:rPr lang="en-US" sz="2800" dirty="0">
                <a:hlinkClick r:id="rId3"/>
              </a:rPr>
              <a:t>preview.windows.com</a:t>
            </a:r>
            <a:endParaRPr lang="en-US" sz="2800" dirty="0"/>
          </a:p>
          <a:p>
            <a:r>
              <a:rPr lang="en-US" sz="2800" dirty="0"/>
              <a:t>Mars demo code</a:t>
            </a:r>
          </a:p>
          <a:p>
            <a:r>
              <a:rPr lang="en-US" sz="2800" dirty="0">
                <a:hlinkClick r:id="rId4"/>
              </a:rPr>
              <a:t>go.microsoft.com/</a:t>
            </a:r>
            <a:r>
              <a:rPr lang="en-US" sz="2800" dirty="0" err="1">
                <a:hlinkClick r:id="rId4"/>
              </a:rPr>
              <a:t>fwlink</a:t>
            </a:r>
            <a:r>
              <a:rPr lang="en-US" sz="2800" dirty="0">
                <a:hlinkClick r:id="rId4"/>
              </a:rPr>
              <a:t>/?</a:t>
            </a:r>
            <a:r>
              <a:rPr lang="en-US" sz="2800" dirty="0" err="1">
                <a:hlinkClick r:id="rId4"/>
              </a:rPr>
              <a:t>LinkID</a:t>
            </a:r>
            <a:r>
              <a:rPr lang="en-US" sz="2800" dirty="0">
                <a:hlinkClick r:id="rId4"/>
              </a:rPr>
              <a:t>=310136</a:t>
            </a:r>
            <a:endParaRPr lang="en-US" sz="2800" dirty="0"/>
          </a:p>
          <a:p>
            <a:r>
              <a:rPr lang="en-US" sz="2800" dirty="0"/>
              <a:t>Additional resources</a:t>
            </a:r>
          </a:p>
          <a:p>
            <a:r>
              <a:rPr lang="en-US" sz="2800" dirty="0">
                <a:hlinkClick r:id="rId5"/>
              </a:rPr>
              <a:t>go.microsoft.com/</a:t>
            </a:r>
            <a:r>
              <a:rPr lang="en-US" sz="2800" dirty="0" err="1">
                <a:hlinkClick r:id="rId5"/>
              </a:rPr>
              <a:t>fwlink</a:t>
            </a:r>
            <a:r>
              <a:rPr lang="en-US" sz="2800" dirty="0">
                <a:hlinkClick r:id="rId5"/>
              </a:rPr>
              <a:t>/?</a:t>
            </a:r>
            <a:r>
              <a:rPr lang="en-US" sz="2800" dirty="0" err="1">
                <a:hlinkClick r:id="rId5"/>
              </a:rPr>
              <a:t>LinkID</a:t>
            </a:r>
            <a:r>
              <a:rPr lang="en-US" sz="2800" dirty="0">
                <a:hlinkClick r:id="rId5"/>
              </a:rPr>
              <a:t>=311595</a:t>
            </a:r>
            <a:endParaRPr lang="en-US" sz="2800" dirty="0"/>
          </a:p>
          <a:p>
            <a:r>
              <a:rPr lang="en-US" sz="2800" dirty="0" err="1"/>
              <a:t>Graphine</a:t>
            </a:r>
            <a:r>
              <a:rPr lang="en-US" sz="2800" dirty="0"/>
              <a:t> Software</a:t>
            </a:r>
          </a:p>
          <a:p>
            <a:r>
              <a:rPr lang="en-US" sz="2800" dirty="0">
                <a:hlinkClick r:id="rId6"/>
              </a:rPr>
              <a:t>www.graphinesoftware.com</a:t>
            </a:r>
            <a:endParaRPr lang="en-US" sz="2800" dirty="0"/>
          </a:p>
        </p:txBody>
      </p:sp>
    </p:spTree>
    <p:extLst>
      <p:ext uri="{BB962C8B-B14F-4D97-AF65-F5344CB8AC3E}">
        <p14:creationId xmlns:p14="http://schemas.microsoft.com/office/powerpoint/2010/main" val="284593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sosceles Triangle 11"/>
          <p:cNvSpPr/>
          <p:nvPr/>
        </p:nvSpPr>
        <p:spPr bwMode="auto">
          <a:xfrm rot="5400000">
            <a:off x="7586389" y="3660492"/>
            <a:ext cx="4554072" cy="903013"/>
          </a:xfrm>
          <a:prstGeom prst="triangle">
            <a:avLst/>
          </a:prstGeom>
          <a:gradFill flip="none" rotWithShape="1">
            <a:gsLst>
              <a:gs pos="0">
                <a:srgbClr val="FFFFFF"/>
              </a:gs>
              <a:gs pos="100000">
                <a:srgbClr val="FFFFFF">
                  <a:alpha val="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err="1">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Evaluate this session</a:t>
            </a:r>
          </a:p>
        </p:txBody>
      </p:sp>
      <p:sp>
        <p:nvSpPr>
          <p:cNvPr id="3" name="Text Placeholder 2"/>
          <p:cNvSpPr>
            <a:spLocks noGrp="1"/>
          </p:cNvSpPr>
          <p:nvPr>
            <p:ph type="body" sz="quarter" idx="10"/>
          </p:nvPr>
        </p:nvSpPr>
        <p:spPr>
          <a:xfrm>
            <a:off x="274638" y="1834961"/>
            <a:ext cx="4445652" cy="4861113"/>
          </a:xfrm>
        </p:spPr>
        <p:txBody>
          <a:bodyPr/>
          <a:lstStyle/>
          <a:p>
            <a:r>
              <a:rPr lang="en-US" b="1" dirty="0">
                <a:gradFill>
                  <a:gsLst>
                    <a:gs pos="1250">
                      <a:srgbClr val="FFFFFF"/>
                    </a:gs>
                    <a:gs pos="100000">
                      <a:srgbClr val="FFFFFF"/>
                    </a:gs>
                  </a:gsLst>
                  <a:lin ang="5400000" scaled="0"/>
                </a:gradFill>
                <a:latin typeface="+mn-lt"/>
              </a:rPr>
              <a:t>Scan this QR code</a:t>
            </a:r>
            <a:r>
              <a:rPr lang="en-US" b="1" dirty="0">
                <a:gradFill>
                  <a:gsLst>
                    <a:gs pos="1250">
                      <a:srgbClr val="FFFFFF"/>
                    </a:gs>
                    <a:gs pos="100000">
                      <a:srgbClr val="FFFFFF"/>
                    </a:gs>
                  </a:gsLst>
                  <a:lin ang="5400000" scaled="0"/>
                </a:gradFill>
              </a:rPr>
              <a:t> </a:t>
            </a:r>
            <a:r>
              <a:rPr lang="en-US" dirty="0">
                <a:gradFill>
                  <a:gsLst>
                    <a:gs pos="1250">
                      <a:srgbClr val="FFFFFF"/>
                    </a:gs>
                    <a:gs pos="100000">
                      <a:srgbClr val="FFFFFF"/>
                    </a:gs>
                  </a:gsLst>
                  <a:lin ang="5400000" scaled="0"/>
                </a:gradFill>
              </a:rPr>
              <a:t>to evaluate this session and be automatically entered in a drawing to win a prize!</a:t>
            </a:r>
            <a:endParaRPr lang="en-US" b="1" dirty="0">
              <a:gradFill>
                <a:gsLst>
                  <a:gs pos="1250">
                    <a:srgbClr val="FFFFFF"/>
                  </a:gs>
                  <a:gs pos="100000">
                    <a:srgbClr val="FFFFFF"/>
                  </a:gs>
                </a:gsLst>
                <a:lin ang="5400000" scaled="0"/>
              </a:gra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638" y="1834962"/>
            <a:ext cx="4572000" cy="4572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9943129" y="2179604"/>
            <a:ext cx="1915773" cy="4209429"/>
            <a:chOff x="9835555" y="1393220"/>
            <a:chExt cx="2076450" cy="4562475"/>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67237" y="1892483"/>
              <a:ext cx="1807824" cy="3237981"/>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35555" y="1393220"/>
              <a:ext cx="2076450" cy="4562475"/>
            </a:xfrm>
            <a:prstGeom prst="rect">
              <a:avLst/>
            </a:prstGeom>
          </p:spPr>
        </p:pic>
      </p:grpSp>
      <p:sp>
        <p:nvSpPr>
          <p:cNvPr id="5" name="Rectangle 4" hidden="1"/>
          <p:cNvSpPr/>
          <p:nvPr/>
        </p:nvSpPr>
        <p:spPr bwMode="auto">
          <a:xfrm>
            <a:off x="9218612" y="115512"/>
            <a:ext cx="2854754" cy="2185214"/>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solidFill>
                  <a:srgbClr val="FFFFFF">
                    <a:alpha val="99000"/>
                  </a:srgbClr>
                </a:solidFill>
              </a:rPr>
              <a:t>Required Slide </a:t>
            </a:r>
          </a:p>
          <a:p>
            <a:pPr defTabSz="914099" fontAlgn="base">
              <a:spcBef>
                <a:spcPct val="0"/>
              </a:spcBef>
              <a:spcAft>
                <a:spcPct val="0"/>
              </a:spcAft>
            </a:pPr>
            <a:r>
              <a:rPr lang="en-US" sz="1200" dirty="0">
                <a:solidFill>
                  <a:srgbClr val="FFFFFF">
                    <a:alpha val="99000"/>
                  </a:srgbClr>
                </a:solidFill>
              </a:rPr>
              <a:t>*delete this box when your slide is finalized</a:t>
            </a:r>
          </a:p>
          <a:p>
            <a:pPr defTabSz="914099" fontAlgn="base">
              <a:spcBef>
                <a:spcPct val="0"/>
              </a:spcBef>
              <a:spcAft>
                <a:spcPct val="0"/>
              </a:spcAft>
            </a:pPr>
            <a:endParaRPr lang="en-US" dirty="0">
              <a:solidFill>
                <a:srgbClr val="FFFFFF">
                  <a:alpha val="99000"/>
                </a:srgbClr>
              </a:solidFill>
            </a:endParaRPr>
          </a:p>
          <a:p>
            <a:pPr defTabSz="932742"/>
            <a:r>
              <a:rPr lang="en-US" dirty="0">
                <a:solidFill>
                  <a:srgbClr val="FFFFFF">
                    <a:alpha val="99000"/>
                  </a:srgbClr>
                </a:solidFill>
              </a:rPr>
              <a:t>Your MS Tag will be inserted here during the final scrub. </a:t>
            </a:r>
          </a:p>
        </p:txBody>
      </p:sp>
    </p:spTree>
    <p:extLst>
      <p:ext uri="{BB962C8B-B14F-4D97-AF65-F5344CB8AC3E}">
        <p14:creationId xmlns:p14="http://schemas.microsoft.com/office/powerpoint/2010/main" val="431232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96862"/>
            <a:ext cx="11887200" cy="914400"/>
          </a:xfrm>
        </p:spPr>
        <p:txBody>
          <a:bodyPr/>
          <a:lstStyle/>
          <a:p>
            <a:r>
              <a:rPr lang="en-US" dirty="0"/>
              <a:t>Textures are big</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350" y="1211262"/>
            <a:ext cx="7067774" cy="5486400"/>
          </a:xfrm>
          <a:prstGeom prst="rect">
            <a:avLst/>
          </a:prstGeom>
        </p:spPr>
      </p:pic>
    </p:spTree>
    <p:extLst>
      <p:ext uri="{BB962C8B-B14F-4D97-AF65-F5344CB8AC3E}">
        <p14:creationId xmlns:p14="http://schemas.microsoft.com/office/powerpoint/2010/main" val="110689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51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10323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Mars demo source data credits</a:t>
            </a:r>
          </a:p>
        </p:txBody>
      </p:sp>
      <p:sp>
        <p:nvSpPr>
          <p:cNvPr id="5" name="Text Placeholder 4"/>
          <p:cNvSpPr>
            <a:spLocks noGrp="1"/>
          </p:cNvSpPr>
          <p:nvPr>
            <p:ph type="body" sz="quarter" idx="10"/>
          </p:nvPr>
        </p:nvSpPr>
        <p:spPr>
          <a:xfrm>
            <a:off x="274638" y="1592263"/>
            <a:ext cx="11887200" cy="5181599"/>
          </a:xfrm>
        </p:spPr>
        <p:txBody>
          <a:bodyPr/>
          <a:lstStyle/>
          <a:p>
            <a:r>
              <a:rPr lang="en-US" dirty="0"/>
              <a:t>NASA/JPL-Caltech</a:t>
            </a:r>
          </a:p>
          <a:p>
            <a:r>
              <a:rPr lang="en-US" dirty="0"/>
              <a:t>NASA/JPL-Caltech/Arizona State University</a:t>
            </a:r>
          </a:p>
          <a:p>
            <a:r>
              <a:rPr lang="en-US" dirty="0"/>
              <a:t>NASA/JPL-Caltech/MSSS</a:t>
            </a:r>
          </a:p>
          <a:p>
            <a:endParaRPr lang="en-US" dirty="0"/>
          </a:p>
          <a:p>
            <a:endParaRPr lang="en-US" sz="2400" dirty="0"/>
          </a:p>
          <a:p>
            <a:endParaRPr lang="en-US" sz="2400" dirty="0"/>
          </a:p>
          <a:p>
            <a:endParaRPr lang="en-US" sz="2400" dirty="0"/>
          </a:p>
          <a:p>
            <a:endParaRPr lang="en-US" sz="2400" dirty="0"/>
          </a:p>
          <a:p>
            <a:endParaRPr lang="en-US" sz="2400" dirty="0"/>
          </a:p>
          <a:p>
            <a:r>
              <a:rPr lang="en-US" sz="2400" dirty="0"/>
              <a:t>See demo code link for more information.</a:t>
            </a:r>
          </a:p>
        </p:txBody>
      </p:sp>
    </p:spTree>
    <p:extLst>
      <p:ext uri="{BB962C8B-B14F-4D97-AF65-F5344CB8AC3E}">
        <p14:creationId xmlns:p14="http://schemas.microsoft.com/office/powerpoint/2010/main" val="135465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attributions</a:t>
            </a:r>
          </a:p>
        </p:txBody>
      </p:sp>
      <p:sp>
        <p:nvSpPr>
          <p:cNvPr id="5" name="Text Placeholder 4"/>
          <p:cNvSpPr>
            <a:spLocks noGrp="1"/>
          </p:cNvSpPr>
          <p:nvPr>
            <p:ph type="body" sz="quarter" idx="10"/>
          </p:nvPr>
        </p:nvSpPr>
        <p:spPr>
          <a:xfrm>
            <a:off x="274638" y="1668463"/>
            <a:ext cx="11887200" cy="2209799"/>
          </a:xfrm>
        </p:spPr>
        <p:txBody>
          <a:bodyPr/>
          <a:lstStyle/>
          <a:p>
            <a:r>
              <a:rPr lang="en-US" dirty="0"/>
              <a:t>Agenda slide – Mars Science Laboratory</a:t>
            </a:r>
          </a:p>
          <a:p>
            <a:pPr marL="342900" indent="-342900">
              <a:buFont typeface="Arial" panose="020B0604020202020204" pitchFamily="34" charset="0"/>
              <a:buChar char="•"/>
            </a:pPr>
            <a:r>
              <a:rPr lang="en-US" sz="2400" dirty="0"/>
              <a:t>Credit: NASA/JPL-Caltech/MSSS</a:t>
            </a:r>
          </a:p>
          <a:p>
            <a:pPr marL="342900" indent="-342900">
              <a:buFont typeface="Arial" panose="020B0604020202020204" pitchFamily="34" charset="0"/>
              <a:buChar char="•"/>
            </a:pPr>
            <a:r>
              <a:rPr lang="en-US" sz="2400" dirty="0"/>
              <a:t>Source: </a:t>
            </a:r>
            <a:r>
              <a:rPr lang="en-US" sz="2400" dirty="0">
                <a:hlinkClick r:id="rId3"/>
              </a:rPr>
              <a:t>http://www.nasa.gov/mission_pages/msl/multimedia/pia16937.html</a:t>
            </a:r>
            <a:endParaRPr lang="en-US" sz="2400" dirty="0"/>
          </a:p>
          <a:p>
            <a:pPr marL="342900" indent="-342900">
              <a:buFont typeface="Arial" panose="020B0604020202020204" pitchFamily="34" charset="0"/>
              <a:buChar char="•"/>
            </a:pPr>
            <a:r>
              <a:rPr lang="en-US" sz="2400" dirty="0"/>
              <a:t>License: </a:t>
            </a:r>
            <a:r>
              <a:rPr lang="en-US" sz="2400" dirty="0">
                <a:hlinkClick r:id="rId4"/>
              </a:rPr>
              <a:t>http://www.nasa.gov/multimedia/guidelines/index.html</a:t>
            </a:r>
            <a:endParaRPr lang="en-US" sz="2400" dirty="0"/>
          </a:p>
        </p:txBody>
      </p:sp>
    </p:spTree>
    <p:extLst>
      <p:ext uri="{BB962C8B-B14F-4D97-AF65-F5344CB8AC3E}">
        <p14:creationId xmlns:p14="http://schemas.microsoft.com/office/powerpoint/2010/main" val="371746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350" y="1211262"/>
            <a:ext cx="7067774" cy="5486400"/>
          </a:xfrm>
          <a:prstGeom prst="rect">
            <a:avLst/>
          </a:prstGeom>
        </p:spPr>
      </p:pic>
      <p:grpSp>
        <p:nvGrpSpPr>
          <p:cNvPr id="31" name="Group 30"/>
          <p:cNvGrpSpPr/>
          <p:nvPr/>
        </p:nvGrpSpPr>
        <p:grpSpPr>
          <a:xfrm>
            <a:off x="7361237" y="5080673"/>
            <a:ext cx="2231893" cy="1088054"/>
            <a:chOff x="7361237" y="5080673"/>
            <a:chExt cx="2231893" cy="1088054"/>
          </a:xfrm>
        </p:grpSpPr>
        <p:cxnSp>
          <p:nvCxnSpPr>
            <p:cNvPr id="30" name="Straight Connector 29"/>
            <p:cNvCxnSpPr/>
            <p:nvPr/>
          </p:nvCxnSpPr>
          <p:spPr>
            <a:xfrm flipV="1">
              <a:off x="8199437" y="5080673"/>
              <a:ext cx="0" cy="593960"/>
            </a:xfrm>
            <a:prstGeom prst="line">
              <a:avLst/>
            </a:prstGeom>
            <a:ln w="381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61237" y="5707062"/>
              <a:ext cx="2231893" cy="461665"/>
            </a:xfrm>
            <a:prstGeom prst="rect">
              <a:avLst/>
            </a:prstGeom>
            <a:noFill/>
          </p:spPr>
          <p:txBody>
            <a:bodyPr wrap="none" rtlCol="0">
              <a:spAutoFit/>
            </a:bodyPr>
            <a:lstStyle/>
            <a:p>
              <a:r>
                <a:rPr lang="en-US" sz="2400" dirty="0">
                  <a:gradFill>
                    <a:gsLst>
                      <a:gs pos="0">
                        <a:srgbClr val="000000">
                          <a:lumMod val="75000"/>
                          <a:lumOff val="25000"/>
                        </a:srgbClr>
                      </a:gs>
                      <a:gs pos="100000">
                        <a:srgbClr val="000000">
                          <a:lumMod val="75000"/>
                          <a:lumOff val="25000"/>
                        </a:srgbClr>
                      </a:gs>
                    </a:gsLst>
                    <a:lin ang="5400000" scaled="0"/>
                  </a:gradFill>
                </a:rPr>
                <a:t>Everything else</a:t>
              </a:r>
            </a:p>
          </p:txBody>
        </p:sp>
      </p:grpSp>
      <p:grpSp>
        <p:nvGrpSpPr>
          <p:cNvPr id="32" name="Group 31"/>
          <p:cNvGrpSpPr/>
          <p:nvPr/>
        </p:nvGrpSpPr>
        <p:grpSpPr>
          <a:xfrm>
            <a:off x="5550299" y="5080673"/>
            <a:ext cx="1288623" cy="1088054"/>
            <a:chOff x="5550299" y="5080673"/>
            <a:chExt cx="1288623" cy="1088054"/>
          </a:xfrm>
        </p:grpSpPr>
        <p:cxnSp>
          <p:nvCxnSpPr>
            <p:cNvPr id="27" name="Straight Connector 26"/>
            <p:cNvCxnSpPr/>
            <p:nvPr/>
          </p:nvCxnSpPr>
          <p:spPr>
            <a:xfrm flipV="1">
              <a:off x="6142037" y="5080673"/>
              <a:ext cx="0" cy="593960"/>
            </a:xfrm>
            <a:prstGeom prst="line">
              <a:avLst/>
            </a:prstGeom>
            <a:ln w="381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550299" y="5707062"/>
              <a:ext cx="1288623" cy="461665"/>
            </a:xfrm>
            <a:prstGeom prst="rect">
              <a:avLst/>
            </a:prstGeom>
            <a:noFill/>
          </p:spPr>
          <p:txBody>
            <a:bodyPr wrap="none" rtlCol="0">
              <a:spAutoFit/>
            </a:bodyPr>
            <a:lstStyle/>
            <a:p>
              <a:pPr>
                <a:spcBef>
                  <a:spcPct val="0"/>
                </a:spcBef>
              </a:pPr>
              <a:r>
                <a:rPr lang="en-US" sz="2400" dirty="0">
                  <a:gradFill>
                    <a:gsLst>
                      <a:gs pos="0">
                        <a:srgbClr val="000000">
                          <a:lumMod val="75000"/>
                          <a:lumOff val="25000"/>
                        </a:srgbClr>
                      </a:gs>
                      <a:gs pos="100000">
                        <a:srgbClr val="000000">
                          <a:lumMod val="75000"/>
                          <a:lumOff val="25000"/>
                        </a:srgbClr>
                      </a:gs>
                    </a:gsLst>
                    <a:lin ang="5400000" scaled="0"/>
                  </a:gradFill>
                </a:rPr>
                <a:t>Textures</a:t>
              </a:r>
            </a:p>
          </p:txBody>
        </p:sp>
      </p:grpSp>
      <p:grpSp>
        <p:nvGrpSpPr>
          <p:cNvPr id="33" name="Group 32"/>
          <p:cNvGrpSpPr/>
          <p:nvPr/>
        </p:nvGrpSpPr>
        <p:grpSpPr>
          <a:xfrm>
            <a:off x="4247001" y="5080673"/>
            <a:ext cx="828236" cy="1088054"/>
            <a:chOff x="4247001" y="5080673"/>
            <a:chExt cx="828236" cy="1088054"/>
          </a:xfrm>
        </p:grpSpPr>
        <p:cxnSp>
          <p:nvCxnSpPr>
            <p:cNvPr id="28" name="Straight Connector 27"/>
            <p:cNvCxnSpPr/>
            <p:nvPr/>
          </p:nvCxnSpPr>
          <p:spPr>
            <a:xfrm flipV="1">
              <a:off x="4618037" y="5080673"/>
              <a:ext cx="457200" cy="593961"/>
            </a:xfrm>
            <a:prstGeom prst="line">
              <a:avLst/>
            </a:prstGeom>
            <a:ln w="381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7001" y="5707062"/>
              <a:ext cx="780983" cy="461665"/>
            </a:xfrm>
            <a:prstGeom prst="rect">
              <a:avLst/>
            </a:prstGeom>
            <a:noFill/>
          </p:spPr>
          <p:txBody>
            <a:bodyPr wrap="none" rtlCol="0">
              <a:spAutoFit/>
            </a:bodyPr>
            <a:lstStyle/>
            <a:p>
              <a:r>
                <a:rPr lang="en-US" sz="2400" dirty="0">
                  <a:gradFill>
                    <a:gsLst>
                      <a:gs pos="0">
                        <a:srgbClr val="000000">
                          <a:lumMod val="75000"/>
                          <a:lumOff val="25000"/>
                        </a:srgbClr>
                      </a:gs>
                      <a:gs pos="100000">
                        <a:srgbClr val="000000">
                          <a:lumMod val="75000"/>
                          <a:lumOff val="25000"/>
                        </a:srgbClr>
                      </a:gs>
                    </a:gsLst>
                    <a:lin ang="5400000" scaled="0"/>
                  </a:gradFill>
                </a:rPr>
                <a:t>GPU</a:t>
              </a:r>
            </a:p>
          </p:txBody>
        </p:sp>
      </p:grpSp>
      <p:sp>
        <p:nvSpPr>
          <p:cNvPr id="3" name="Title 2"/>
          <p:cNvSpPr>
            <a:spLocks noGrp="1"/>
          </p:cNvSpPr>
          <p:nvPr>
            <p:ph type="title"/>
          </p:nvPr>
        </p:nvSpPr>
        <p:spPr>
          <a:xfrm>
            <a:off x="274638" y="296862"/>
            <a:ext cx="11887200" cy="914400"/>
          </a:xfrm>
        </p:spPr>
        <p:txBody>
          <a:bodyPr/>
          <a:lstStyle/>
          <a:p>
            <a:r>
              <a:rPr lang="en-US" dirty="0"/>
              <a:t>Textures are big</a:t>
            </a:r>
          </a:p>
        </p:txBody>
      </p:sp>
      <p:grpSp>
        <p:nvGrpSpPr>
          <p:cNvPr id="8" name="Group 7"/>
          <p:cNvGrpSpPr/>
          <p:nvPr/>
        </p:nvGrpSpPr>
        <p:grpSpPr>
          <a:xfrm>
            <a:off x="4922837" y="2733675"/>
            <a:ext cx="3962400" cy="2485044"/>
            <a:chOff x="4666244" y="2780522"/>
            <a:chExt cx="3962400" cy="2485044"/>
          </a:xfrm>
        </p:grpSpPr>
        <p:grpSp>
          <p:nvGrpSpPr>
            <p:cNvPr id="9" name="Group 8"/>
            <p:cNvGrpSpPr/>
            <p:nvPr/>
          </p:nvGrpSpPr>
          <p:grpSpPr>
            <a:xfrm>
              <a:off x="4666244" y="2780522"/>
              <a:ext cx="3962400" cy="2485044"/>
              <a:chOff x="4666244" y="2780522"/>
              <a:chExt cx="3962400" cy="2485044"/>
            </a:xfrm>
          </p:grpSpPr>
          <p:sp>
            <p:nvSpPr>
              <p:cNvPr id="11" name="Freeform 10"/>
              <p:cNvSpPr/>
              <p:nvPr/>
            </p:nvSpPr>
            <p:spPr bwMode="auto">
              <a:xfrm>
                <a:off x="4666922" y="2780522"/>
                <a:ext cx="3956957" cy="2286000"/>
              </a:xfrm>
              <a:custGeom>
                <a:avLst/>
                <a:gdLst>
                  <a:gd name="connsiteX0" fmla="*/ 587828 w 3918857"/>
                  <a:gd name="connsiteY0" fmla="*/ 0 h 2286000"/>
                  <a:gd name="connsiteX1" fmla="*/ 765110 w 3918857"/>
                  <a:gd name="connsiteY1" fmla="*/ 0 h 2286000"/>
                  <a:gd name="connsiteX2" fmla="*/ 3918857 w 3918857"/>
                  <a:gd name="connsiteY2" fmla="*/ 2286000 h 2286000"/>
                  <a:gd name="connsiteX3" fmla="*/ 0 w 3918857"/>
                  <a:gd name="connsiteY3" fmla="*/ 2286000 h 2286000"/>
                  <a:gd name="connsiteX4" fmla="*/ 587828 w 3918857"/>
                  <a:gd name="connsiteY4" fmla="*/ 0 h 2286000"/>
                  <a:gd name="connsiteX0" fmla="*/ 587828 w 3918857"/>
                  <a:gd name="connsiteY0" fmla="*/ 0 h 2286000"/>
                  <a:gd name="connsiteX1" fmla="*/ 979422 w 3918857"/>
                  <a:gd name="connsiteY1" fmla="*/ 0 h 2286000"/>
                  <a:gd name="connsiteX2" fmla="*/ 3918857 w 3918857"/>
                  <a:gd name="connsiteY2" fmla="*/ 2286000 h 2286000"/>
                  <a:gd name="connsiteX3" fmla="*/ 0 w 3918857"/>
                  <a:gd name="connsiteY3" fmla="*/ 2286000 h 2286000"/>
                  <a:gd name="connsiteX4" fmla="*/ 587828 w 3918857"/>
                  <a:gd name="connsiteY4" fmla="*/ 0 h 2286000"/>
                  <a:gd name="connsiteX0" fmla="*/ 587828 w 3918857"/>
                  <a:gd name="connsiteY0" fmla="*/ 0 h 2286000"/>
                  <a:gd name="connsiteX1" fmla="*/ 981803 w 3918857"/>
                  <a:gd name="connsiteY1" fmla="*/ 0 h 2286000"/>
                  <a:gd name="connsiteX2" fmla="*/ 3918857 w 3918857"/>
                  <a:gd name="connsiteY2" fmla="*/ 2286000 h 2286000"/>
                  <a:gd name="connsiteX3" fmla="*/ 0 w 3918857"/>
                  <a:gd name="connsiteY3" fmla="*/ 2286000 h 2286000"/>
                  <a:gd name="connsiteX4" fmla="*/ 587828 w 3918857"/>
                  <a:gd name="connsiteY4" fmla="*/ 0 h 2286000"/>
                  <a:gd name="connsiteX0" fmla="*/ 575922 w 3906951"/>
                  <a:gd name="connsiteY0" fmla="*/ 0 h 2286000"/>
                  <a:gd name="connsiteX1" fmla="*/ 969897 w 3906951"/>
                  <a:gd name="connsiteY1" fmla="*/ 0 h 2286000"/>
                  <a:gd name="connsiteX2" fmla="*/ 3906951 w 3906951"/>
                  <a:gd name="connsiteY2" fmla="*/ 2286000 h 2286000"/>
                  <a:gd name="connsiteX3" fmla="*/ 0 w 3906951"/>
                  <a:gd name="connsiteY3" fmla="*/ 2286000 h 2286000"/>
                  <a:gd name="connsiteX4" fmla="*/ 575922 w 3906951"/>
                  <a:gd name="connsiteY4" fmla="*/ 0 h 2286000"/>
                  <a:gd name="connsiteX0" fmla="*/ 575922 w 3952195"/>
                  <a:gd name="connsiteY0" fmla="*/ 0 h 2288382"/>
                  <a:gd name="connsiteX1" fmla="*/ 969897 w 3952195"/>
                  <a:gd name="connsiteY1" fmla="*/ 0 h 2288382"/>
                  <a:gd name="connsiteX2" fmla="*/ 3952195 w 3952195"/>
                  <a:gd name="connsiteY2" fmla="*/ 2288382 h 2288382"/>
                  <a:gd name="connsiteX3" fmla="*/ 0 w 3952195"/>
                  <a:gd name="connsiteY3" fmla="*/ 2286000 h 2288382"/>
                  <a:gd name="connsiteX4" fmla="*/ 575922 w 3952195"/>
                  <a:gd name="connsiteY4" fmla="*/ 0 h 2288382"/>
                  <a:gd name="connsiteX0" fmla="*/ 575922 w 3956957"/>
                  <a:gd name="connsiteY0" fmla="*/ 0 h 2286000"/>
                  <a:gd name="connsiteX1" fmla="*/ 969897 w 3956957"/>
                  <a:gd name="connsiteY1" fmla="*/ 0 h 2286000"/>
                  <a:gd name="connsiteX2" fmla="*/ 3956957 w 3956957"/>
                  <a:gd name="connsiteY2" fmla="*/ 2281238 h 2286000"/>
                  <a:gd name="connsiteX3" fmla="*/ 0 w 3956957"/>
                  <a:gd name="connsiteY3" fmla="*/ 2286000 h 2286000"/>
                  <a:gd name="connsiteX4" fmla="*/ 575922 w 3956957"/>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957" h="2286000">
                    <a:moveTo>
                      <a:pt x="575922" y="0"/>
                    </a:moveTo>
                    <a:lnTo>
                      <a:pt x="969897" y="0"/>
                    </a:lnTo>
                    <a:lnTo>
                      <a:pt x="3956957" y="2281238"/>
                    </a:lnTo>
                    <a:lnTo>
                      <a:pt x="0" y="2286000"/>
                    </a:lnTo>
                    <a:lnTo>
                      <a:pt x="575922" y="0"/>
                    </a:lnTo>
                    <a:close/>
                  </a:path>
                </a:pathLst>
              </a:custGeom>
              <a:solidFill>
                <a:srgbClr val="26A0DA">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666244" y="5067183"/>
                <a:ext cx="3962400" cy="198383"/>
              </a:xfrm>
              <a:prstGeom prst="rect">
                <a:avLst/>
              </a:prstGeom>
              <a:solidFill>
                <a:srgbClr val="26A0DA"/>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p:cNvSpPr txBox="1"/>
            <p:nvPr/>
          </p:nvSpPr>
          <p:spPr>
            <a:xfrm>
              <a:off x="6065837" y="4483397"/>
              <a:ext cx="906017"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rPr>
                <a:t>23GB</a:t>
              </a:r>
            </a:p>
          </p:txBody>
        </p:sp>
      </p:grpSp>
      <p:sp>
        <p:nvSpPr>
          <p:cNvPr id="5" name="Rectangle 4"/>
          <p:cNvSpPr/>
          <p:nvPr/>
        </p:nvSpPr>
        <p:spPr bwMode="auto">
          <a:xfrm>
            <a:off x="5500688" y="2585243"/>
            <a:ext cx="388143" cy="148432"/>
          </a:xfrm>
          <a:prstGeom prst="rect">
            <a:avLst/>
          </a:prstGeom>
          <a:ln w="381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4922837" y="5019675"/>
            <a:ext cx="2543549" cy="195263"/>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466222" y="5019675"/>
            <a:ext cx="1420763" cy="198493"/>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4922837" y="5014913"/>
            <a:ext cx="96756" cy="20002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4922837" y="5021262"/>
            <a:ext cx="3962400" cy="198383"/>
          </a:xfrm>
          <a:prstGeom prst="rect">
            <a:avLst/>
          </a:prstGeom>
          <a:ln w="381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919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1000"/>
                                        <p:tgtEl>
                                          <p:spTgt spid="21"/>
                                        </p:tgtEl>
                                      </p:cBhvr>
                                    </p:animEffect>
                                  </p:childTnLst>
                                </p:cTn>
                              </p:par>
                              <p:par>
                                <p:cTn id="20" presetID="10" presetClass="entr" presetSubtype="0" fill="hold" nodeType="withEffect">
                                  <p:stCondLst>
                                    <p:cond delay="35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par>
                                <p:cTn id="28" presetID="10" presetClass="entr" presetSubtype="0" fill="hold" nodeType="withEffect">
                                  <p:stCondLst>
                                    <p:cond delay="25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3" grpId="0" animBg="1"/>
      <p:bldP spid="24"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No way to have all 10+GB in memory simultaneously.</a:t>
            </a:r>
          </a:p>
          <a:p>
            <a:pPr lvl="1"/>
            <a:r>
              <a:rPr lang="en-US" dirty="0"/>
              <a:t>Typically, only a small fraction is needed at a time.</a:t>
            </a:r>
          </a:p>
          <a:p>
            <a:pPr lvl="1"/>
            <a:r>
              <a:rPr lang="en-US" dirty="0"/>
              <a:t>Display is only 1920 x 1080 ≈ 2M pixels.</a:t>
            </a:r>
          </a:p>
          <a:p>
            <a:pPr lvl="1"/>
            <a:r>
              <a:rPr lang="en-US" dirty="0"/>
              <a:t>So how do we get the right </a:t>
            </a:r>
            <a:r>
              <a:rPr lang="en-US" dirty="0" err="1"/>
              <a:t>texels</a:t>
            </a:r>
            <a:r>
              <a:rPr lang="en-US" dirty="0"/>
              <a:t> onto the GPU?</a:t>
            </a:r>
          </a:p>
        </p:txBody>
      </p:sp>
      <p:sp>
        <p:nvSpPr>
          <p:cNvPr id="4" name="Content Placeholder 3"/>
          <p:cNvSpPr>
            <a:spLocks noGrp="1"/>
          </p:cNvSpPr>
          <p:nvPr>
            <p:ph type="body" sz="quarter" idx="11"/>
          </p:nvPr>
        </p:nvSpPr>
        <p:spPr/>
        <p:txBody>
          <a:bodyPr/>
          <a:lstStyle/>
          <a:p>
            <a:r>
              <a:rPr lang="en-US"/>
              <a:t>So what?</a:t>
            </a:r>
            <a:endParaRPr lang="en-US" dirty="0"/>
          </a:p>
        </p:txBody>
      </p:sp>
      <p:sp>
        <p:nvSpPr>
          <p:cNvPr id="3" name="Title 2"/>
          <p:cNvSpPr>
            <a:spLocks noGrp="1"/>
          </p:cNvSpPr>
          <p:nvPr>
            <p:ph type="title"/>
          </p:nvPr>
        </p:nvSpPr>
        <p:spPr/>
        <p:txBody>
          <a:bodyPr/>
          <a:lstStyle/>
          <a:p>
            <a:r>
              <a:rPr lang="en-US"/>
              <a:t>Textures are big</a:t>
            </a:r>
            <a:endParaRPr lang="en-US" dirty="0"/>
          </a:p>
        </p:txBody>
      </p:sp>
    </p:spTree>
    <p:extLst>
      <p:ext uri="{BB962C8B-B14F-4D97-AF65-F5344CB8AC3E}">
        <p14:creationId xmlns:p14="http://schemas.microsoft.com/office/powerpoint/2010/main" val="39575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Existing solutions</a:t>
            </a:r>
          </a:p>
        </p:txBody>
      </p:sp>
    </p:spTree>
    <p:extLst>
      <p:ext uri="{BB962C8B-B14F-4D97-AF65-F5344CB8AC3E}">
        <p14:creationId xmlns:p14="http://schemas.microsoft.com/office/powerpoint/2010/main" val="51224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Build_Template_16x9 - Rev 03 [Read-Only]" id="{3715F126-5FAF-444E-A931-07015B778CCF}" vid="{9C2C21D9-DFED-4637-943F-3FAAACE59A3C}"/>
    </a:ext>
  </a:extLst>
</a:theme>
</file>

<file path=ppt/theme/theme2.xml><?xml version="1.0" encoding="utf-8"?>
<a:theme xmlns:a="http://schemas.openxmlformats.org/drawingml/2006/main" name="1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Build_Template_16x9 - Rev 03 [Read-Only]" id="{3715F126-5FAF-444E-A931-07015B778CCF}" vid="{9C2C21D9-DFED-4637-943F-3FAAACE59A3C}"/>
    </a:ext>
  </a:extLst>
</a:theme>
</file>

<file path=ppt/theme/theme3.xml><?xml version="1.0" encoding="utf-8"?>
<a:theme xmlns:a="http://schemas.openxmlformats.org/drawingml/2006/main" name="2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Build_Template_16x9 - Rev 03 [Read-Only]" id="{3715F126-5FAF-444E-A931-07015B778CCF}" vid="{9C2C21D9-DFED-4637-943F-3FAAACE59A3C}"/>
    </a:ext>
  </a:extLst>
</a:theme>
</file>

<file path=ppt/theme/theme4.xml><?xml version="1.0" encoding="utf-8"?>
<a:theme xmlns:a="http://schemas.openxmlformats.org/drawingml/2006/main" name="3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Build_Template_16x9 - Rev 03 [Read-Only]" id="{3715F126-5FAF-444E-A931-07015B778CCF}" vid="{9C2C21D9-DFED-4637-943F-3FAAACE59A3C}"/>
    </a:ext>
  </a:extLst>
</a:theme>
</file>

<file path=ppt/theme/theme5.xml><?xml version="1.0" encoding="utf-8"?>
<a:theme xmlns:a="http://schemas.openxmlformats.org/drawingml/2006/main" name="4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Build_Template_16x9 - Rev 03 [Read-Only]" id="{3715F126-5FAF-444E-A931-07015B778CCF}" vid="{9C2C21D9-DFED-4637-943F-3FAAACE59A3C}"/>
    </a:ext>
  </a:extLst>
</a:theme>
</file>

<file path=ppt/theme/theme6.xml><?xml version="1.0" encoding="utf-8"?>
<a:theme xmlns:a="http://schemas.openxmlformats.org/drawingml/2006/main" name="5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Build_Template_16x9 - Rev 03 [Read-Only]" id="{3715F126-5FAF-444E-A931-07015B778CCF}" vid="{9C2C21D9-DFED-4637-943F-3FAAACE59A3C}"/>
    </a:ext>
  </a:extLst>
</a:theme>
</file>

<file path=ppt/theme/theme7.xml><?xml version="1.0" encoding="utf-8"?>
<a:theme xmlns:a="http://schemas.openxmlformats.org/drawingml/2006/main" name="1_5-30426_BUILD_2013_Template_D.Blu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406DC43E-3286-418B-B3CF-9AE2AA3691B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89fe5faf2f25a24617a4f509b32cc989">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dfcb5511298a0ed35e170e5fd997f4f9"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2013-06-28T07:00:00+00:00</Event_x0020_End_x0020_Date>
    <Event_x0020_Start_x0020_Date xmlns="2295e2e7-0eeb-498e-8716-217bb2ee6ee3">2013-06-26T07:00:00+00:00</Event_x0020_Start_x0020_Date>
    <MS_x0020_Speaker xmlns="2295e2e7-0eeb-498e-8716-217bb2ee6ee3">
      <UserInfo>
        <DisplayName/>
        <AccountId xsi:nil="true"/>
        <AccountType/>
      </UserInfo>
    </MS_x0020_Speaker>
    <External_x0020_Speaker xmlns="2295e2e7-0eeb-498e-8716-217bb2ee6ee3"> Matt Sandy</External_x0020_Speaker>
    <Session_x0020_Code xmlns="2295e2e7-0eeb-498e-8716-217bb2ee6ee3">4-063</Session_x0020_Code>
    <ProductTaxHTField0 xmlns="2295e2e7-0eeb-498e-8716-217bb2ee6ee3">
      <Terms xmlns="http://schemas.microsoft.com/office/infopath/2007/PartnerControls"/>
    </ProductTaxHTField0>
    <Presentation_x0020_Date xmlns="2295e2e7-0eeb-498e-8716-217bb2ee6ee3">2013-06-26T00:00:00-07:00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497</Value>
      <Value>605</Value>
    </TaxCatchAll>
    <AudienceTaxHTField0 xmlns="8b529f77-48ab-4581-b468-93f09345b8aa">
      <Terms xmlns="http://schemas.microsoft.com/office/infopath/2007/PartnerControls"/>
    </Audienc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D6B4C58-F9B2-43BC-BF4E-8D7166BE85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8b529f77-48ab-4581-b468-93f09345b8aa"/>
    <ds:schemaRef ds:uri="2295e2e7-0eeb-498e-8716-217bb2ee6ee3"/>
    <ds:schemaRef ds:uri="http://purl.org/dc/terms/"/>
    <ds:schemaRef ds:uri="http://purl.org/dc/dcmitype/"/>
    <ds:schemaRef ds:uri="230e9df3-be65-4c73-a93b-d1236ebd677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Build_Template_16x9 - Rev 03</Template>
  <TotalTime>105</TotalTime>
  <Words>5450</Words>
  <Application>Microsoft Office PowerPoint</Application>
  <PresentationFormat>Custom</PresentationFormat>
  <Paragraphs>873</Paragraphs>
  <Slides>63</Slides>
  <Notes>25</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63</vt:i4>
      </vt:variant>
    </vt:vector>
  </HeadingPairs>
  <TitlesOfParts>
    <vt:vector size="77" baseType="lpstr">
      <vt:lpstr>Arial</vt:lpstr>
      <vt:lpstr>Avenir LT Pro 45 Book</vt:lpstr>
      <vt:lpstr>Calibri</vt:lpstr>
      <vt:lpstr>Consolas</vt:lpstr>
      <vt:lpstr>Segoe UI</vt:lpstr>
      <vt:lpstr>Segoe UI Light</vt:lpstr>
      <vt:lpstr>Segoe UI Semibold</vt:lpstr>
      <vt:lpstr>Build_Template_16x9 - Rev 03</vt:lpstr>
      <vt:lpstr>1_Build_Template_16x9 - Rev 03</vt:lpstr>
      <vt:lpstr>2_Build_Template_16x9 - Rev 03</vt:lpstr>
      <vt:lpstr>3_Build_Template_16x9 - Rev 03</vt:lpstr>
      <vt:lpstr>4_Build_Template_16x9 - Rev 03</vt:lpstr>
      <vt:lpstr>5_Build_Template_16x9 - Rev 03</vt:lpstr>
      <vt:lpstr>1_5-30426_BUILD_2013_Template_D.Blue</vt:lpstr>
      <vt:lpstr>PowerPoint Presentation</vt:lpstr>
      <vt:lpstr>Massive virtual textures for games: Direct3D tiled resources</vt:lpstr>
      <vt:lpstr>Agenda </vt:lpstr>
      <vt:lpstr>The problem with textures</vt:lpstr>
      <vt:lpstr>Gamers want expansive worlds</vt:lpstr>
      <vt:lpstr>Textures are big</vt:lpstr>
      <vt:lpstr>Textures are big</vt:lpstr>
      <vt:lpstr>Textures are big</vt:lpstr>
      <vt:lpstr>Existing solutions</vt:lpstr>
      <vt:lpstr>Texture streaming</vt:lpstr>
      <vt:lpstr>Texture streaming</vt:lpstr>
      <vt:lpstr>Software tiling</vt:lpstr>
      <vt:lpstr>Software tiling</vt:lpstr>
      <vt:lpstr>Software tiling</vt:lpstr>
      <vt:lpstr>Software tiling</vt:lpstr>
      <vt:lpstr>Software tiling</vt:lpstr>
      <vt:lpstr>Hardware solution</vt:lpstr>
      <vt:lpstr>Hardware tiling</vt:lpstr>
      <vt:lpstr>Hardware tiling</vt:lpstr>
      <vt:lpstr>Hardware tiling</vt:lpstr>
      <vt:lpstr>Hardware solution in DirectX: Tiled resources</vt:lpstr>
      <vt:lpstr>DirectX Tiled Resources</vt:lpstr>
      <vt:lpstr>Creating the tile pool</vt:lpstr>
      <vt:lpstr>Creating a tiled resource</vt:lpstr>
      <vt:lpstr>Updating tile mappings</vt:lpstr>
      <vt:lpstr>Updating tile contents</vt:lpstr>
      <vt:lpstr>Updating tile contents</vt:lpstr>
      <vt:lpstr>Updating tile contents</vt:lpstr>
      <vt:lpstr>Using the tiled resource</vt:lpstr>
      <vt:lpstr>Using the tiled resource</vt:lpstr>
      <vt:lpstr>A note on 2D tile shapes</vt:lpstr>
      <vt:lpstr>Demo: Mars</vt:lpstr>
      <vt:lpstr>About the demo</vt:lpstr>
      <vt:lpstr>Picking a tile pool size</vt:lpstr>
      <vt:lpstr>Picking a tile pool size</vt:lpstr>
      <vt:lpstr>Usage examples</vt:lpstr>
      <vt:lpstr>Tiled terrain</vt:lpstr>
      <vt:lpstr>Shadow mapping</vt:lpstr>
      <vt:lpstr>Demo: Shadows</vt:lpstr>
      <vt:lpstr>Atlasing substitute</vt:lpstr>
      <vt:lpstr>And many more…</vt:lpstr>
      <vt:lpstr>A note on residency management</vt:lpstr>
      <vt:lpstr>Middleware spotlight: Granite</vt:lpstr>
      <vt:lpstr>What is Granite</vt:lpstr>
      <vt:lpstr>Demo: Island</vt:lpstr>
      <vt:lpstr>Why use Granite Middleware</vt:lpstr>
      <vt:lpstr>What does it do</vt:lpstr>
      <vt:lpstr>Granite compression</vt:lpstr>
      <vt:lpstr>Granite runtime overview</vt:lpstr>
      <vt:lpstr>Practical considerations tiled resources</vt:lpstr>
      <vt:lpstr>Predicting tile residency</vt:lpstr>
      <vt:lpstr>Mipmap fallback</vt:lpstr>
      <vt:lpstr>Maximum surface size</vt:lpstr>
      <vt:lpstr>Tiled resources performance benefits</vt:lpstr>
      <vt:lpstr>Takeaway</vt:lpstr>
      <vt:lpstr>PowerPoint Presentation</vt:lpstr>
      <vt:lpstr>Review</vt:lpstr>
      <vt:lpstr>Resources</vt:lpstr>
      <vt:lpstr>Evaluate this session</vt:lpstr>
      <vt:lpstr>PowerPoint Presentation</vt:lpstr>
      <vt:lpstr>Appendix</vt:lpstr>
      <vt:lpstr>Mars demo source data credits</vt:lpstr>
      <vt:lpstr>Other attributions</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Massive virtual textures for games: Direct3D tiled resources</dc:title>
  <dc:subject>Build 2012</dc:subject>
  <dc:creator>Hannah Arusell</dc:creator>
  <cp:keywords>Build 2012</cp:keywords>
  <dc:description>Template: Mitchell Derrey, Silver Fox Productions
Formatting: 
Date: October 29th - November 2nd, 2012
Location: MSCC, Redmond, WA
Audience Type: Internal</dc:description>
  <cp:lastModifiedBy>Morbid Arne 2007</cp:lastModifiedBy>
  <cp:revision>14</cp:revision>
  <dcterms:created xsi:type="dcterms:W3CDTF">2013-03-29T21:32:40Z</dcterms:created>
  <dcterms:modified xsi:type="dcterms:W3CDTF">2019-04-05T05:23:10Z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497;#San Francisco|84dfcb53-432b-499d-8965-93d483d36b4a</vt:lpwstr>
  </property>
  <property fmtid="{D5CDD505-2E9C-101B-9397-08002B2CF9AE}" pid="7" name="Campaign">
    <vt:lpwstr/>
  </property>
  <property fmtid="{D5CDD505-2E9C-101B-9397-08002B2CF9AE}" pid="8" name="Event Venue">
    <vt:lpwstr/>
  </property>
  <property fmtid="{D5CDD505-2E9C-101B-9397-08002B2CF9AE}" pid="9" name="Track">
    <vt:lpwstr/>
  </property>
</Properties>
</file>